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75" r:id="rId3"/>
    <p:sldId id="274" r:id="rId4"/>
    <p:sldId id="269" r:id="rId5"/>
    <p:sldId id="267" r:id="rId6"/>
    <p:sldId id="266" r:id="rId7"/>
    <p:sldId id="268" r:id="rId8"/>
    <p:sldId id="270" r:id="rId9"/>
    <p:sldId id="271" r:id="rId10"/>
    <p:sldId id="272" r:id="rId11"/>
    <p:sldId id="265" r:id="rId12"/>
    <p:sldId id="261" r:id="rId13"/>
    <p:sldId id="257" r:id="rId14"/>
    <p:sldId id="258" r:id="rId15"/>
    <p:sldId id="259" r:id="rId16"/>
    <p:sldId id="260" r:id="rId17"/>
    <p:sldId id="281" r:id="rId18"/>
    <p:sldId id="276" r:id="rId19"/>
    <p:sldId id="278" r:id="rId20"/>
    <p:sldId id="280" r:id="rId21"/>
    <p:sldId id="283" r:id="rId22"/>
    <p:sldId id="284" r:id="rId23"/>
    <p:sldId id="285" r:id="rId24"/>
    <p:sldId id="2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B53F37-7662-41C5-BB1A-291DC2877FF4}" type="doc">
      <dgm:prSet loTypeId="urn:microsoft.com/office/officeart/2008/layout/VerticalCurvedList" loCatId="list" qsTypeId="urn:microsoft.com/office/officeart/2005/8/quickstyle/simple5" qsCatId="simple" csTypeId="urn:microsoft.com/office/officeart/2005/8/colors/colorful5" csCatId="colorful" phldr="1"/>
      <dgm:spPr/>
      <dgm:t>
        <a:bodyPr/>
        <a:lstStyle/>
        <a:p>
          <a:endParaRPr lang="en-IN"/>
        </a:p>
      </dgm:t>
    </dgm:pt>
    <dgm:pt modelId="{740F925D-E765-4C86-81C5-684B8E1C69DB}">
      <dgm:prSet/>
      <dgm:spPr/>
      <dgm:t>
        <a:bodyPr/>
        <a:lstStyle/>
        <a:p>
          <a:pPr>
            <a:buSzPts val="1000"/>
            <a:buFont typeface="Symbol" panose="05050102010706020507" pitchFamily="18" charset="2"/>
            <a:buChar char=""/>
          </a:pPr>
          <a:r>
            <a:rPr lang="en-IN" dirty="0"/>
            <a:t>Non-payment of GST liability / short-payment of tax with/ without intent to defraud: show cause notice </a:t>
          </a:r>
        </a:p>
      </dgm:t>
    </dgm:pt>
    <dgm:pt modelId="{35DB5A5D-8BF2-4AAD-BC62-30C5E88DBCF3}" type="parTrans" cxnId="{DF9ED67E-E648-4F0D-9075-518262C5E5DD}">
      <dgm:prSet/>
      <dgm:spPr/>
      <dgm:t>
        <a:bodyPr/>
        <a:lstStyle/>
        <a:p>
          <a:endParaRPr lang="en-IN"/>
        </a:p>
      </dgm:t>
    </dgm:pt>
    <dgm:pt modelId="{43CF47A8-5218-4C43-82F0-473C352B2E00}" type="sibTrans" cxnId="{DF9ED67E-E648-4F0D-9075-518262C5E5DD}">
      <dgm:prSet/>
      <dgm:spPr/>
      <dgm:t>
        <a:bodyPr/>
        <a:lstStyle/>
        <a:p>
          <a:endParaRPr lang="en-IN"/>
        </a:p>
      </dgm:t>
    </dgm:pt>
    <dgm:pt modelId="{B9CE860C-6A13-4CF4-A971-6E88F6E287E0}">
      <dgm:prSet/>
      <dgm:spPr/>
      <dgm:t>
        <a:bodyPr/>
        <a:lstStyle/>
        <a:p>
          <a:pPr>
            <a:buSzPts val="1000"/>
            <a:buFont typeface="Symbol" panose="05050102010706020507" pitchFamily="18" charset="2"/>
            <a:buChar char=""/>
          </a:pPr>
          <a:r>
            <a:rPr lang="en-IN" dirty="0"/>
            <a:t>GST Refund  wrongly made with / without  intent to defraud: show cause notice </a:t>
          </a:r>
        </a:p>
      </dgm:t>
    </dgm:pt>
    <dgm:pt modelId="{B17C7F02-8B60-4763-9B3A-46835C6E9EFE}" type="parTrans" cxnId="{81009ADC-8CDA-408A-973D-3DA5C6FC5FC5}">
      <dgm:prSet/>
      <dgm:spPr/>
      <dgm:t>
        <a:bodyPr/>
        <a:lstStyle/>
        <a:p>
          <a:endParaRPr lang="en-IN"/>
        </a:p>
      </dgm:t>
    </dgm:pt>
    <dgm:pt modelId="{A6DBF7FD-606B-4719-87A2-C8B64811E1D0}" type="sibTrans" cxnId="{81009ADC-8CDA-408A-973D-3DA5C6FC5FC5}">
      <dgm:prSet/>
      <dgm:spPr/>
      <dgm:t>
        <a:bodyPr/>
        <a:lstStyle/>
        <a:p>
          <a:endParaRPr lang="en-IN"/>
        </a:p>
      </dgm:t>
    </dgm:pt>
    <dgm:pt modelId="{5FEBB35F-73AD-4819-8ECB-7355BD78C47C}">
      <dgm:prSet/>
      <dgm:spPr/>
      <dgm:t>
        <a:bodyPr/>
        <a:lstStyle/>
        <a:p>
          <a:pPr>
            <a:buSzPts val="1000"/>
            <a:buFont typeface="Symbol" panose="05050102010706020507" pitchFamily="18" charset="2"/>
            <a:buChar char=""/>
          </a:pPr>
          <a:r>
            <a:rPr lang="en-IN" dirty="0"/>
            <a:t> ITC  wrongly availed / utilised.</a:t>
          </a:r>
        </a:p>
      </dgm:t>
    </dgm:pt>
    <dgm:pt modelId="{388A1DC1-4B7E-4F15-B6B5-650D57956F24}" type="parTrans" cxnId="{3D24E699-A052-41FB-879F-8CD1FB6AC17E}">
      <dgm:prSet/>
      <dgm:spPr/>
      <dgm:t>
        <a:bodyPr/>
        <a:lstStyle/>
        <a:p>
          <a:endParaRPr lang="en-IN"/>
        </a:p>
      </dgm:t>
    </dgm:pt>
    <dgm:pt modelId="{212F500A-1BE5-4135-9CBF-EDF82AD3138D}" type="sibTrans" cxnId="{3D24E699-A052-41FB-879F-8CD1FB6AC17E}">
      <dgm:prSet/>
      <dgm:spPr/>
      <dgm:t>
        <a:bodyPr/>
        <a:lstStyle/>
        <a:p>
          <a:endParaRPr lang="en-IN"/>
        </a:p>
      </dgm:t>
    </dgm:pt>
    <dgm:pt modelId="{36866819-13CD-471B-9B5D-8935B52C752A}">
      <dgm:prSet/>
      <dgm:spPr/>
      <dgm:t>
        <a:bodyPr/>
        <a:lstStyle/>
        <a:p>
          <a:pPr>
            <a:buSzPts val="1000"/>
            <a:buFont typeface="Symbol" panose="05050102010706020507" pitchFamily="18" charset="2"/>
            <a:buChar char=""/>
          </a:pPr>
          <a:r>
            <a:rPr lang="en-IN" dirty="0"/>
            <a:t>Where a business  liable but failed to obtain GST registration &amp; not discharged tax &amp; other liabilities </a:t>
          </a:r>
        </a:p>
      </dgm:t>
    </dgm:pt>
    <dgm:pt modelId="{1FDC2E31-94E7-4A66-A63B-5E993BE0D9EC}" type="parTrans" cxnId="{82C38BB5-CAA9-480F-9D5A-F0DC3A33BE79}">
      <dgm:prSet/>
      <dgm:spPr/>
      <dgm:t>
        <a:bodyPr/>
        <a:lstStyle/>
        <a:p>
          <a:endParaRPr lang="en-IN"/>
        </a:p>
      </dgm:t>
    </dgm:pt>
    <dgm:pt modelId="{9F1FF46C-F991-4601-8520-549A045E8125}" type="sibTrans" cxnId="{82C38BB5-CAA9-480F-9D5A-F0DC3A33BE79}">
      <dgm:prSet/>
      <dgm:spPr/>
      <dgm:t>
        <a:bodyPr/>
        <a:lstStyle/>
        <a:p>
          <a:endParaRPr lang="en-IN"/>
        </a:p>
      </dgm:t>
    </dgm:pt>
    <dgm:pt modelId="{EEFCA41A-CEDD-46EC-9E96-E9230226C261}">
      <dgm:prSet/>
      <dgm:spPr/>
      <dgm:t>
        <a:bodyPr/>
        <a:lstStyle/>
        <a:p>
          <a:pPr>
            <a:buSzPts val="1000"/>
            <a:buFont typeface="Symbol" panose="05050102010706020507" pitchFamily="18" charset="2"/>
            <a:buChar char=""/>
          </a:pPr>
          <a:r>
            <a:rPr lang="en-IN" dirty="0"/>
            <a:t>Inconsistencies in reporting of Exports in GSTR-1 with information available on  ICEGATE.</a:t>
          </a:r>
        </a:p>
      </dgm:t>
    </dgm:pt>
    <dgm:pt modelId="{25DB2CB6-D8A9-4945-9449-77962EF2C76B}" type="parTrans" cxnId="{A4EE9641-DCD3-47F8-9122-2A71E0960F08}">
      <dgm:prSet/>
      <dgm:spPr/>
      <dgm:t>
        <a:bodyPr/>
        <a:lstStyle/>
        <a:p>
          <a:endParaRPr lang="en-IN"/>
        </a:p>
      </dgm:t>
    </dgm:pt>
    <dgm:pt modelId="{99E10A14-DC6C-46EE-964F-A240443A7D7D}" type="sibTrans" cxnId="{A4EE9641-DCD3-47F8-9122-2A71E0960F08}">
      <dgm:prSet/>
      <dgm:spPr/>
      <dgm:t>
        <a:bodyPr/>
        <a:lstStyle/>
        <a:p>
          <a:endParaRPr lang="en-IN"/>
        </a:p>
      </dgm:t>
    </dgm:pt>
    <dgm:pt modelId="{8F9CA489-2C76-4D2B-94EE-95C4E590F9AB}" type="pres">
      <dgm:prSet presAssocID="{3BB53F37-7662-41C5-BB1A-291DC2877FF4}" presName="Name0" presStyleCnt="0">
        <dgm:presLayoutVars>
          <dgm:chMax val="7"/>
          <dgm:chPref val="7"/>
          <dgm:dir/>
        </dgm:presLayoutVars>
      </dgm:prSet>
      <dgm:spPr/>
      <dgm:t>
        <a:bodyPr/>
        <a:lstStyle/>
        <a:p>
          <a:endParaRPr lang="en-IN"/>
        </a:p>
      </dgm:t>
    </dgm:pt>
    <dgm:pt modelId="{09DA83A0-1720-46AE-9E7B-DDCF653ECB48}" type="pres">
      <dgm:prSet presAssocID="{3BB53F37-7662-41C5-BB1A-291DC2877FF4}" presName="Name1" presStyleCnt="0"/>
      <dgm:spPr/>
    </dgm:pt>
    <dgm:pt modelId="{7B011168-2041-41AA-811B-B32EA60E5A2C}" type="pres">
      <dgm:prSet presAssocID="{3BB53F37-7662-41C5-BB1A-291DC2877FF4}" presName="cycle" presStyleCnt="0"/>
      <dgm:spPr/>
    </dgm:pt>
    <dgm:pt modelId="{E0C8F6F4-8906-4215-BE8A-B0CDA49F080B}" type="pres">
      <dgm:prSet presAssocID="{3BB53F37-7662-41C5-BB1A-291DC2877FF4}" presName="srcNode" presStyleLbl="node1" presStyleIdx="0" presStyleCnt="5"/>
      <dgm:spPr/>
    </dgm:pt>
    <dgm:pt modelId="{91928304-1242-4688-8139-2AE570EA3674}" type="pres">
      <dgm:prSet presAssocID="{3BB53F37-7662-41C5-BB1A-291DC2877FF4}" presName="conn" presStyleLbl="parChTrans1D2" presStyleIdx="0" presStyleCnt="1"/>
      <dgm:spPr/>
      <dgm:t>
        <a:bodyPr/>
        <a:lstStyle/>
        <a:p>
          <a:endParaRPr lang="en-IN"/>
        </a:p>
      </dgm:t>
    </dgm:pt>
    <dgm:pt modelId="{71E5962A-B37B-4AC2-A574-766132372318}" type="pres">
      <dgm:prSet presAssocID="{3BB53F37-7662-41C5-BB1A-291DC2877FF4}" presName="extraNode" presStyleLbl="node1" presStyleIdx="0" presStyleCnt="5"/>
      <dgm:spPr/>
    </dgm:pt>
    <dgm:pt modelId="{78FDC3F5-C6CD-44C8-8F82-B2EC8D0A47F4}" type="pres">
      <dgm:prSet presAssocID="{3BB53F37-7662-41C5-BB1A-291DC2877FF4}" presName="dstNode" presStyleLbl="node1" presStyleIdx="0" presStyleCnt="5"/>
      <dgm:spPr/>
    </dgm:pt>
    <dgm:pt modelId="{DEEB1F40-B4A5-48E7-94C7-96B7E8BC465A}" type="pres">
      <dgm:prSet presAssocID="{740F925D-E765-4C86-81C5-684B8E1C69DB}" presName="text_1" presStyleLbl="node1" presStyleIdx="0" presStyleCnt="5">
        <dgm:presLayoutVars>
          <dgm:bulletEnabled val="1"/>
        </dgm:presLayoutVars>
      </dgm:prSet>
      <dgm:spPr/>
      <dgm:t>
        <a:bodyPr/>
        <a:lstStyle/>
        <a:p>
          <a:endParaRPr lang="en-IN"/>
        </a:p>
      </dgm:t>
    </dgm:pt>
    <dgm:pt modelId="{A85283ED-8979-41FE-8155-ECC1C2CA716F}" type="pres">
      <dgm:prSet presAssocID="{740F925D-E765-4C86-81C5-684B8E1C69DB}" presName="accent_1" presStyleCnt="0"/>
      <dgm:spPr/>
    </dgm:pt>
    <dgm:pt modelId="{5F722D64-7833-49CF-B502-0CE77D04D0DC}" type="pres">
      <dgm:prSet presAssocID="{740F925D-E765-4C86-81C5-684B8E1C69DB}" presName="accentRepeatNode" presStyleLbl="solidFgAcc1" presStyleIdx="0" presStyleCnt="5"/>
      <dgm:spPr/>
    </dgm:pt>
    <dgm:pt modelId="{3BA26AE2-E157-48B4-A26E-9BA372ED06E6}" type="pres">
      <dgm:prSet presAssocID="{B9CE860C-6A13-4CF4-A971-6E88F6E287E0}" presName="text_2" presStyleLbl="node1" presStyleIdx="1" presStyleCnt="5">
        <dgm:presLayoutVars>
          <dgm:bulletEnabled val="1"/>
        </dgm:presLayoutVars>
      </dgm:prSet>
      <dgm:spPr/>
      <dgm:t>
        <a:bodyPr/>
        <a:lstStyle/>
        <a:p>
          <a:endParaRPr lang="en-IN"/>
        </a:p>
      </dgm:t>
    </dgm:pt>
    <dgm:pt modelId="{90325F9E-F5F1-4A56-B6FA-EB110AB856DB}" type="pres">
      <dgm:prSet presAssocID="{B9CE860C-6A13-4CF4-A971-6E88F6E287E0}" presName="accent_2" presStyleCnt="0"/>
      <dgm:spPr/>
    </dgm:pt>
    <dgm:pt modelId="{7645141D-4CFB-49AB-8D10-B6F84750E352}" type="pres">
      <dgm:prSet presAssocID="{B9CE860C-6A13-4CF4-A971-6E88F6E287E0}" presName="accentRepeatNode" presStyleLbl="solidFgAcc1" presStyleIdx="1" presStyleCnt="5"/>
      <dgm:spPr/>
    </dgm:pt>
    <dgm:pt modelId="{F91D0920-D0B0-4526-B142-B663F10A0331}" type="pres">
      <dgm:prSet presAssocID="{5FEBB35F-73AD-4819-8ECB-7355BD78C47C}" presName="text_3" presStyleLbl="node1" presStyleIdx="2" presStyleCnt="5">
        <dgm:presLayoutVars>
          <dgm:bulletEnabled val="1"/>
        </dgm:presLayoutVars>
      </dgm:prSet>
      <dgm:spPr/>
      <dgm:t>
        <a:bodyPr/>
        <a:lstStyle/>
        <a:p>
          <a:endParaRPr lang="en-IN"/>
        </a:p>
      </dgm:t>
    </dgm:pt>
    <dgm:pt modelId="{C2DCF4AF-8577-4F79-A431-9DD697A1EA1A}" type="pres">
      <dgm:prSet presAssocID="{5FEBB35F-73AD-4819-8ECB-7355BD78C47C}" presName="accent_3" presStyleCnt="0"/>
      <dgm:spPr/>
    </dgm:pt>
    <dgm:pt modelId="{2618B42F-2ADE-4647-9EE8-8830140075A3}" type="pres">
      <dgm:prSet presAssocID="{5FEBB35F-73AD-4819-8ECB-7355BD78C47C}" presName="accentRepeatNode" presStyleLbl="solidFgAcc1" presStyleIdx="2" presStyleCnt="5"/>
      <dgm:spPr/>
    </dgm:pt>
    <dgm:pt modelId="{B3A47AC8-B8A7-4A03-B36D-3952675BED4C}" type="pres">
      <dgm:prSet presAssocID="{36866819-13CD-471B-9B5D-8935B52C752A}" presName="text_4" presStyleLbl="node1" presStyleIdx="3" presStyleCnt="5">
        <dgm:presLayoutVars>
          <dgm:bulletEnabled val="1"/>
        </dgm:presLayoutVars>
      </dgm:prSet>
      <dgm:spPr/>
      <dgm:t>
        <a:bodyPr/>
        <a:lstStyle/>
        <a:p>
          <a:endParaRPr lang="en-IN"/>
        </a:p>
      </dgm:t>
    </dgm:pt>
    <dgm:pt modelId="{AA836FBF-0981-496B-9852-5C47440850F8}" type="pres">
      <dgm:prSet presAssocID="{36866819-13CD-471B-9B5D-8935B52C752A}" presName="accent_4" presStyleCnt="0"/>
      <dgm:spPr/>
    </dgm:pt>
    <dgm:pt modelId="{33631591-1702-4E8D-9618-D1D8A48B2173}" type="pres">
      <dgm:prSet presAssocID="{36866819-13CD-471B-9B5D-8935B52C752A}" presName="accentRepeatNode" presStyleLbl="solidFgAcc1" presStyleIdx="3" presStyleCnt="5"/>
      <dgm:spPr/>
    </dgm:pt>
    <dgm:pt modelId="{62468F8C-33A1-422D-9FEF-7559C64861E2}" type="pres">
      <dgm:prSet presAssocID="{EEFCA41A-CEDD-46EC-9E96-E9230226C261}" presName="text_5" presStyleLbl="node1" presStyleIdx="4" presStyleCnt="5">
        <dgm:presLayoutVars>
          <dgm:bulletEnabled val="1"/>
        </dgm:presLayoutVars>
      </dgm:prSet>
      <dgm:spPr/>
      <dgm:t>
        <a:bodyPr/>
        <a:lstStyle/>
        <a:p>
          <a:endParaRPr lang="en-IN"/>
        </a:p>
      </dgm:t>
    </dgm:pt>
    <dgm:pt modelId="{6DFCA4F7-CD7A-4133-8F7E-6D7B6AD20D80}" type="pres">
      <dgm:prSet presAssocID="{EEFCA41A-CEDD-46EC-9E96-E9230226C261}" presName="accent_5" presStyleCnt="0"/>
      <dgm:spPr/>
    </dgm:pt>
    <dgm:pt modelId="{0B8A760E-D982-475B-9261-37C334DB7372}" type="pres">
      <dgm:prSet presAssocID="{EEFCA41A-CEDD-46EC-9E96-E9230226C261}" presName="accentRepeatNode" presStyleLbl="solidFgAcc1" presStyleIdx="4" presStyleCnt="5"/>
      <dgm:spPr/>
    </dgm:pt>
  </dgm:ptLst>
  <dgm:cxnLst>
    <dgm:cxn modelId="{DF9ED67E-E648-4F0D-9075-518262C5E5DD}" srcId="{3BB53F37-7662-41C5-BB1A-291DC2877FF4}" destId="{740F925D-E765-4C86-81C5-684B8E1C69DB}" srcOrd="0" destOrd="0" parTransId="{35DB5A5D-8BF2-4AAD-BC62-30C5E88DBCF3}" sibTransId="{43CF47A8-5218-4C43-82F0-473C352B2E00}"/>
    <dgm:cxn modelId="{5504D6FC-E09A-4524-8F37-0FEEC138640E}" type="presOf" srcId="{5FEBB35F-73AD-4819-8ECB-7355BD78C47C}" destId="{F91D0920-D0B0-4526-B142-B663F10A0331}" srcOrd="0" destOrd="0" presId="urn:microsoft.com/office/officeart/2008/layout/VerticalCurvedList"/>
    <dgm:cxn modelId="{7705EAB2-F7D2-4C9C-AF73-123CF8BCC595}" type="presOf" srcId="{B9CE860C-6A13-4CF4-A971-6E88F6E287E0}" destId="{3BA26AE2-E157-48B4-A26E-9BA372ED06E6}" srcOrd="0" destOrd="0" presId="urn:microsoft.com/office/officeart/2008/layout/VerticalCurvedList"/>
    <dgm:cxn modelId="{81009ADC-8CDA-408A-973D-3DA5C6FC5FC5}" srcId="{3BB53F37-7662-41C5-BB1A-291DC2877FF4}" destId="{B9CE860C-6A13-4CF4-A971-6E88F6E287E0}" srcOrd="1" destOrd="0" parTransId="{B17C7F02-8B60-4763-9B3A-46835C6E9EFE}" sibTransId="{A6DBF7FD-606B-4719-87A2-C8B64811E1D0}"/>
    <dgm:cxn modelId="{82C38BB5-CAA9-480F-9D5A-F0DC3A33BE79}" srcId="{3BB53F37-7662-41C5-BB1A-291DC2877FF4}" destId="{36866819-13CD-471B-9B5D-8935B52C752A}" srcOrd="3" destOrd="0" parTransId="{1FDC2E31-94E7-4A66-A63B-5E993BE0D9EC}" sibTransId="{9F1FF46C-F991-4601-8520-549A045E8125}"/>
    <dgm:cxn modelId="{A4EE9641-DCD3-47F8-9122-2A71E0960F08}" srcId="{3BB53F37-7662-41C5-BB1A-291DC2877FF4}" destId="{EEFCA41A-CEDD-46EC-9E96-E9230226C261}" srcOrd="4" destOrd="0" parTransId="{25DB2CB6-D8A9-4945-9449-77962EF2C76B}" sibTransId="{99E10A14-DC6C-46EE-964F-A240443A7D7D}"/>
    <dgm:cxn modelId="{9DAA8E52-D2AB-499C-B012-E5A169D6A4EE}" type="presOf" srcId="{3BB53F37-7662-41C5-BB1A-291DC2877FF4}" destId="{8F9CA489-2C76-4D2B-94EE-95C4E590F9AB}" srcOrd="0" destOrd="0" presId="urn:microsoft.com/office/officeart/2008/layout/VerticalCurvedList"/>
    <dgm:cxn modelId="{4E71DC47-2A65-4EB9-B01A-A75A1CD86F0F}" type="presOf" srcId="{36866819-13CD-471B-9B5D-8935B52C752A}" destId="{B3A47AC8-B8A7-4A03-B36D-3952675BED4C}" srcOrd="0" destOrd="0" presId="urn:microsoft.com/office/officeart/2008/layout/VerticalCurvedList"/>
    <dgm:cxn modelId="{3D24E699-A052-41FB-879F-8CD1FB6AC17E}" srcId="{3BB53F37-7662-41C5-BB1A-291DC2877FF4}" destId="{5FEBB35F-73AD-4819-8ECB-7355BD78C47C}" srcOrd="2" destOrd="0" parTransId="{388A1DC1-4B7E-4F15-B6B5-650D57956F24}" sibTransId="{212F500A-1BE5-4135-9CBF-EDF82AD3138D}"/>
    <dgm:cxn modelId="{AB628103-1C43-4F00-BA4A-F437299A7B53}" type="presOf" srcId="{43CF47A8-5218-4C43-82F0-473C352B2E00}" destId="{91928304-1242-4688-8139-2AE570EA3674}" srcOrd="0" destOrd="0" presId="urn:microsoft.com/office/officeart/2008/layout/VerticalCurvedList"/>
    <dgm:cxn modelId="{DCCBA19F-2EE8-48A4-9EF2-9EC83A191411}" type="presOf" srcId="{EEFCA41A-CEDD-46EC-9E96-E9230226C261}" destId="{62468F8C-33A1-422D-9FEF-7559C64861E2}" srcOrd="0" destOrd="0" presId="urn:microsoft.com/office/officeart/2008/layout/VerticalCurvedList"/>
    <dgm:cxn modelId="{D56E5F8D-8DF9-4B13-80C0-FC45310B8307}" type="presOf" srcId="{740F925D-E765-4C86-81C5-684B8E1C69DB}" destId="{DEEB1F40-B4A5-48E7-94C7-96B7E8BC465A}" srcOrd="0" destOrd="0" presId="urn:microsoft.com/office/officeart/2008/layout/VerticalCurvedList"/>
    <dgm:cxn modelId="{53B1EB5F-D4CC-44E4-AD4D-A5BDA88B0CC6}" type="presParOf" srcId="{8F9CA489-2C76-4D2B-94EE-95C4E590F9AB}" destId="{09DA83A0-1720-46AE-9E7B-DDCF653ECB48}" srcOrd="0" destOrd="0" presId="urn:microsoft.com/office/officeart/2008/layout/VerticalCurvedList"/>
    <dgm:cxn modelId="{1D49730A-0652-4FD1-B71D-DDAD29C13752}" type="presParOf" srcId="{09DA83A0-1720-46AE-9E7B-DDCF653ECB48}" destId="{7B011168-2041-41AA-811B-B32EA60E5A2C}" srcOrd="0" destOrd="0" presId="urn:microsoft.com/office/officeart/2008/layout/VerticalCurvedList"/>
    <dgm:cxn modelId="{26BFB33E-697B-4825-8585-10884B6C5A65}" type="presParOf" srcId="{7B011168-2041-41AA-811B-B32EA60E5A2C}" destId="{E0C8F6F4-8906-4215-BE8A-B0CDA49F080B}" srcOrd="0" destOrd="0" presId="urn:microsoft.com/office/officeart/2008/layout/VerticalCurvedList"/>
    <dgm:cxn modelId="{07CB3B1B-886C-4585-A0F6-EAA39A3447EB}" type="presParOf" srcId="{7B011168-2041-41AA-811B-B32EA60E5A2C}" destId="{91928304-1242-4688-8139-2AE570EA3674}" srcOrd="1" destOrd="0" presId="urn:microsoft.com/office/officeart/2008/layout/VerticalCurvedList"/>
    <dgm:cxn modelId="{ECE1BF14-D681-45C6-B3A1-AC0D36323EE9}" type="presParOf" srcId="{7B011168-2041-41AA-811B-B32EA60E5A2C}" destId="{71E5962A-B37B-4AC2-A574-766132372318}" srcOrd="2" destOrd="0" presId="urn:microsoft.com/office/officeart/2008/layout/VerticalCurvedList"/>
    <dgm:cxn modelId="{873930A8-E89D-465C-83AA-7342B6C53AAA}" type="presParOf" srcId="{7B011168-2041-41AA-811B-B32EA60E5A2C}" destId="{78FDC3F5-C6CD-44C8-8F82-B2EC8D0A47F4}" srcOrd="3" destOrd="0" presId="urn:microsoft.com/office/officeart/2008/layout/VerticalCurvedList"/>
    <dgm:cxn modelId="{27B1EBDC-CDBC-4D51-B35E-8F9003FE5905}" type="presParOf" srcId="{09DA83A0-1720-46AE-9E7B-DDCF653ECB48}" destId="{DEEB1F40-B4A5-48E7-94C7-96B7E8BC465A}" srcOrd="1" destOrd="0" presId="urn:microsoft.com/office/officeart/2008/layout/VerticalCurvedList"/>
    <dgm:cxn modelId="{A5C9F56B-911E-472E-95F5-D8F1E411AFF7}" type="presParOf" srcId="{09DA83A0-1720-46AE-9E7B-DDCF653ECB48}" destId="{A85283ED-8979-41FE-8155-ECC1C2CA716F}" srcOrd="2" destOrd="0" presId="urn:microsoft.com/office/officeart/2008/layout/VerticalCurvedList"/>
    <dgm:cxn modelId="{5F350F34-0C84-4C84-8C22-5A71B860235B}" type="presParOf" srcId="{A85283ED-8979-41FE-8155-ECC1C2CA716F}" destId="{5F722D64-7833-49CF-B502-0CE77D04D0DC}" srcOrd="0" destOrd="0" presId="urn:microsoft.com/office/officeart/2008/layout/VerticalCurvedList"/>
    <dgm:cxn modelId="{3E901432-A99A-46E1-860F-7456BE0E4A17}" type="presParOf" srcId="{09DA83A0-1720-46AE-9E7B-DDCF653ECB48}" destId="{3BA26AE2-E157-48B4-A26E-9BA372ED06E6}" srcOrd="3" destOrd="0" presId="urn:microsoft.com/office/officeart/2008/layout/VerticalCurvedList"/>
    <dgm:cxn modelId="{373E7BDA-3AAB-4BCD-A21F-2A9621CA0BAC}" type="presParOf" srcId="{09DA83A0-1720-46AE-9E7B-DDCF653ECB48}" destId="{90325F9E-F5F1-4A56-B6FA-EB110AB856DB}" srcOrd="4" destOrd="0" presId="urn:microsoft.com/office/officeart/2008/layout/VerticalCurvedList"/>
    <dgm:cxn modelId="{E0105C60-B83C-4284-BCC8-E2F3F80557C6}" type="presParOf" srcId="{90325F9E-F5F1-4A56-B6FA-EB110AB856DB}" destId="{7645141D-4CFB-49AB-8D10-B6F84750E352}" srcOrd="0" destOrd="0" presId="urn:microsoft.com/office/officeart/2008/layout/VerticalCurvedList"/>
    <dgm:cxn modelId="{A58DE81B-4206-4CEE-8FE8-4960C86B89D5}" type="presParOf" srcId="{09DA83A0-1720-46AE-9E7B-DDCF653ECB48}" destId="{F91D0920-D0B0-4526-B142-B663F10A0331}" srcOrd="5" destOrd="0" presId="urn:microsoft.com/office/officeart/2008/layout/VerticalCurvedList"/>
    <dgm:cxn modelId="{1A0E9731-CAD9-4392-B209-58AA872B65B1}" type="presParOf" srcId="{09DA83A0-1720-46AE-9E7B-DDCF653ECB48}" destId="{C2DCF4AF-8577-4F79-A431-9DD697A1EA1A}" srcOrd="6" destOrd="0" presId="urn:microsoft.com/office/officeart/2008/layout/VerticalCurvedList"/>
    <dgm:cxn modelId="{A919CFE7-9C03-4E77-AEE1-732F37AC3C75}" type="presParOf" srcId="{C2DCF4AF-8577-4F79-A431-9DD697A1EA1A}" destId="{2618B42F-2ADE-4647-9EE8-8830140075A3}" srcOrd="0" destOrd="0" presId="urn:microsoft.com/office/officeart/2008/layout/VerticalCurvedList"/>
    <dgm:cxn modelId="{F4A63E5F-D8BD-46F6-872E-2331E9BAA3BD}" type="presParOf" srcId="{09DA83A0-1720-46AE-9E7B-DDCF653ECB48}" destId="{B3A47AC8-B8A7-4A03-B36D-3952675BED4C}" srcOrd="7" destOrd="0" presId="urn:microsoft.com/office/officeart/2008/layout/VerticalCurvedList"/>
    <dgm:cxn modelId="{9346A751-E70F-412D-8A0B-E1295D4C93B9}" type="presParOf" srcId="{09DA83A0-1720-46AE-9E7B-DDCF653ECB48}" destId="{AA836FBF-0981-496B-9852-5C47440850F8}" srcOrd="8" destOrd="0" presId="urn:microsoft.com/office/officeart/2008/layout/VerticalCurvedList"/>
    <dgm:cxn modelId="{2F315AB5-ED3F-4784-AB2F-26D6D27E401E}" type="presParOf" srcId="{AA836FBF-0981-496B-9852-5C47440850F8}" destId="{33631591-1702-4E8D-9618-D1D8A48B2173}" srcOrd="0" destOrd="0" presId="urn:microsoft.com/office/officeart/2008/layout/VerticalCurvedList"/>
    <dgm:cxn modelId="{77B30AF6-4CAC-42BF-950B-2E88438D8CAA}" type="presParOf" srcId="{09DA83A0-1720-46AE-9E7B-DDCF653ECB48}" destId="{62468F8C-33A1-422D-9FEF-7559C64861E2}" srcOrd="9" destOrd="0" presId="urn:microsoft.com/office/officeart/2008/layout/VerticalCurvedList"/>
    <dgm:cxn modelId="{9249EF55-29E0-4A2C-AD77-B11C07271FE0}" type="presParOf" srcId="{09DA83A0-1720-46AE-9E7B-DDCF653ECB48}" destId="{6DFCA4F7-CD7A-4133-8F7E-6D7B6AD20D80}" srcOrd="10" destOrd="0" presId="urn:microsoft.com/office/officeart/2008/layout/VerticalCurvedList"/>
    <dgm:cxn modelId="{EA7B006D-C34B-4886-90FC-37626C990043}" type="presParOf" srcId="{6DFCA4F7-CD7A-4133-8F7E-6D7B6AD20D80}" destId="{0B8A760E-D982-475B-9261-37C334DB737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B53F37-7662-41C5-BB1A-291DC2877FF4}" type="doc">
      <dgm:prSet loTypeId="urn:microsoft.com/office/officeart/2008/layout/VerticalCurvedList" loCatId="list" qsTypeId="urn:microsoft.com/office/officeart/2005/8/quickstyle/simple5" qsCatId="simple" csTypeId="urn:microsoft.com/office/officeart/2005/8/colors/colorful5" csCatId="colorful" phldr="1"/>
      <dgm:spPr/>
      <dgm:t>
        <a:bodyPr/>
        <a:lstStyle/>
        <a:p>
          <a:endParaRPr lang="en-IN"/>
        </a:p>
      </dgm:t>
    </dgm:pt>
    <dgm:pt modelId="{BD410BA9-A4BE-4574-B694-AB851DD5AC8E}">
      <dgm:prSet phldrT="[Text]"/>
      <dgm:spPr/>
      <dgm:t>
        <a:bodyPr/>
        <a:lstStyle/>
        <a:p>
          <a:pPr>
            <a:buSzPts val="1000"/>
            <a:buFont typeface="Symbol" panose="05050102010706020507" pitchFamily="18" charset="2"/>
            <a:buChar char=""/>
          </a:pPr>
          <a:r>
            <a:rPr lang="en-IN" dirty="0"/>
            <a:t>Mismatch in details reported between GSTR-1  &amp; GSTR-3B: scrutiny notice</a:t>
          </a:r>
        </a:p>
      </dgm:t>
    </dgm:pt>
    <dgm:pt modelId="{64D4D1D8-A75E-4C92-9C67-D723981D4BB4}" type="parTrans" cxnId="{FA5A1939-A680-41EB-8189-65F99B70923C}">
      <dgm:prSet/>
      <dgm:spPr/>
      <dgm:t>
        <a:bodyPr/>
        <a:lstStyle/>
        <a:p>
          <a:endParaRPr lang="en-IN"/>
        </a:p>
      </dgm:t>
    </dgm:pt>
    <dgm:pt modelId="{441529A2-4C2E-4FF9-89AD-A264B8276E3C}" type="sibTrans" cxnId="{FA5A1939-A680-41EB-8189-65F99B70923C}">
      <dgm:prSet/>
      <dgm:spPr/>
      <dgm:t>
        <a:bodyPr/>
        <a:lstStyle/>
        <a:p>
          <a:endParaRPr lang="en-IN"/>
        </a:p>
      </dgm:t>
    </dgm:pt>
    <dgm:pt modelId="{F7DC26E8-EEB8-4974-AAB3-B23DD2023DBB}">
      <dgm:prSet/>
      <dgm:spPr/>
      <dgm:t>
        <a:bodyPr/>
        <a:lstStyle/>
        <a:p>
          <a:pPr>
            <a:buSzPts val="1000"/>
            <a:buFont typeface="Symbol" panose="05050102010706020507" pitchFamily="18" charset="2"/>
            <a:buChar char=""/>
          </a:pPr>
          <a:r>
            <a:rPr lang="en-IN" dirty="0"/>
            <a:t>Difference in ITC claim in GSTR-3B vis-a-vis GSTR-2A/2B</a:t>
          </a:r>
        </a:p>
      </dgm:t>
    </dgm:pt>
    <dgm:pt modelId="{531D73CD-17EC-4BF8-B7E5-ADACDAE23397}" type="parTrans" cxnId="{1FFEA1BE-6A89-4BED-8810-7A08632E53F6}">
      <dgm:prSet/>
      <dgm:spPr/>
      <dgm:t>
        <a:bodyPr/>
        <a:lstStyle/>
        <a:p>
          <a:endParaRPr lang="en-IN"/>
        </a:p>
      </dgm:t>
    </dgm:pt>
    <dgm:pt modelId="{079DC574-BE8F-4A7C-B7CA-B76D4E6B5575}" type="sibTrans" cxnId="{1FFEA1BE-6A89-4BED-8810-7A08632E53F6}">
      <dgm:prSet/>
      <dgm:spPr/>
      <dgm:t>
        <a:bodyPr/>
        <a:lstStyle/>
        <a:p>
          <a:endParaRPr lang="en-IN"/>
        </a:p>
      </dgm:t>
    </dgm:pt>
    <dgm:pt modelId="{3E6829B1-155C-474D-8069-FD10E64EE99E}">
      <dgm:prSet/>
      <dgm:spPr/>
      <dgm:t>
        <a:bodyPr/>
        <a:lstStyle/>
        <a:p>
          <a:pPr>
            <a:buSzPts val="1000"/>
            <a:buFont typeface="Symbol" panose="05050102010706020507" pitchFamily="18" charset="2"/>
            <a:buChar char=""/>
          </a:pPr>
          <a:r>
            <a:rPr lang="en-IN" dirty="0"/>
            <a:t>Delay in filing of GSTR-1 &amp; GSTR-3B consecutively for more than six months</a:t>
          </a:r>
        </a:p>
      </dgm:t>
    </dgm:pt>
    <dgm:pt modelId="{9E272D1F-6CC7-4799-9FC9-FE5C7571835E}" type="parTrans" cxnId="{847B9FE8-E728-474E-8D62-2DF642468DF2}">
      <dgm:prSet/>
      <dgm:spPr/>
      <dgm:t>
        <a:bodyPr/>
        <a:lstStyle/>
        <a:p>
          <a:endParaRPr lang="en-IN"/>
        </a:p>
      </dgm:t>
    </dgm:pt>
    <dgm:pt modelId="{D43B9F6E-9530-47ED-AE92-8744C2B91289}" type="sibTrans" cxnId="{847B9FE8-E728-474E-8D62-2DF642468DF2}">
      <dgm:prSet/>
      <dgm:spPr/>
      <dgm:t>
        <a:bodyPr/>
        <a:lstStyle/>
        <a:p>
          <a:endParaRPr lang="en-IN"/>
        </a:p>
      </dgm:t>
    </dgm:pt>
    <dgm:pt modelId="{856EBF55-7A51-4E9B-B242-753A180000DF}">
      <dgm:prSet/>
      <dgm:spPr/>
      <dgm:t>
        <a:bodyPr/>
        <a:lstStyle/>
        <a:p>
          <a:pPr>
            <a:buSzPts val="1000"/>
            <a:buFont typeface="Symbol" panose="05050102010706020507" pitchFamily="18" charset="2"/>
            <a:buChar char=""/>
          </a:pPr>
          <a:r>
            <a:rPr lang="en-IN" dirty="0"/>
            <a:t>Inconsistent declaration in GSTR-1 &amp; e-way bill </a:t>
          </a:r>
        </a:p>
      </dgm:t>
    </dgm:pt>
    <dgm:pt modelId="{E1EB08B0-FE44-4142-96D2-A7D20D276AF8}" type="parTrans" cxnId="{DF6024AE-ECBB-41A6-88EB-FF69683A164A}">
      <dgm:prSet/>
      <dgm:spPr/>
      <dgm:t>
        <a:bodyPr/>
        <a:lstStyle/>
        <a:p>
          <a:endParaRPr lang="en-IN"/>
        </a:p>
      </dgm:t>
    </dgm:pt>
    <dgm:pt modelId="{A8980ACA-157F-49B6-A0C2-B11661FF7C41}" type="sibTrans" cxnId="{DF6024AE-ECBB-41A6-88EB-FF69683A164A}">
      <dgm:prSet/>
      <dgm:spPr/>
      <dgm:t>
        <a:bodyPr/>
        <a:lstStyle/>
        <a:p>
          <a:endParaRPr lang="en-IN"/>
        </a:p>
      </dgm:t>
    </dgm:pt>
    <dgm:pt modelId="{8F9CA489-2C76-4D2B-94EE-95C4E590F9AB}" type="pres">
      <dgm:prSet presAssocID="{3BB53F37-7662-41C5-BB1A-291DC2877FF4}" presName="Name0" presStyleCnt="0">
        <dgm:presLayoutVars>
          <dgm:chMax val="7"/>
          <dgm:chPref val="7"/>
          <dgm:dir/>
        </dgm:presLayoutVars>
      </dgm:prSet>
      <dgm:spPr/>
      <dgm:t>
        <a:bodyPr/>
        <a:lstStyle/>
        <a:p>
          <a:endParaRPr lang="en-IN"/>
        </a:p>
      </dgm:t>
    </dgm:pt>
    <dgm:pt modelId="{09DA83A0-1720-46AE-9E7B-DDCF653ECB48}" type="pres">
      <dgm:prSet presAssocID="{3BB53F37-7662-41C5-BB1A-291DC2877FF4}" presName="Name1" presStyleCnt="0"/>
      <dgm:spPr/>
    </dgm:pt>
    <dgm:pt modelId="{7B011168-2041-41AA-811B-B32EA60E5A2C}" type="pres">
      <dgm:prSet presAssocID="{3BB53F37-7662-41C5-BB1A-291DC2877FF4}" presName="cycle" presStyleCnt="0"/>
      <dgm:spPr/>
    </dgm:pt>
    <dgm:pt modelId="{E0C8F6F4-8906-4215-BE8A-B0CDA49F080B}" type="pres">
      <dgm:prSet presAssocID="{3BB53F37-7662-41C5-BB1A-291DC2877FF4}" presName="srcNode" presStyleLbl="node1" presStyleIdx="0" presStyleCnt="4"/>
      <dgm:spPr/>
    </dgm:pt>
    <dgm:pt modelId="{91928304-1242-4688-8139-2AE570EA3674}" type="pres">
      <dgm:prSet presAssocID="{3BB53F37-7662-41C5-BB1A-291DC2877FF4}" presName="conn" presStyleLbl="parChTrans1D2" presStyleIdx="0" presStyleCnt="1"/>
      <dgm:spPr/>
      <dgm:t>
        <a:bodyPr/>
        <a:lstStyle/>
        <a:p>
          <a:endParaRPr lang="en-IN"/>
        </a:p>
      </dgm:t>
    </dgm:pt>
    <dgm:pt modelId="{71E5962A-B37B-4AC2-A574-766132372318}" type="pres">
      <dgm:prSet presAssocID="{3BB53F37-7662-41C5-BB1A-291DC2877FF4}" presName="extraNode" presStyleLbl="node1" presStyleIdx="0" presStyleCnt="4"/>
      <dgm:spPr/>
    </dgm:pt>
    <dgm:pt modelId="{78FDC3F5-C6CD-44C8-8F82-B2EC8D0A47F4}" type="pres">
      <dgm:prSet presAssocID="{3BB53F37-7662-41C5-BB1A-291DC2877FF4}" presName="dstNode" presStyleLbl="node1" presStyleIdx="0" presStyleCnt="4"/>
      <dgm:spPr/>
    </dgm:pt>
    <dgm:pt modelId="{3149D6AA-5ECF-4801-AB71-484DA850444D}" type="pres">
      <dgm:prSet presAssocID="{856EBF55-7A51-4E9B-B242-753A180000DF}" presName="text_1" presStyleLbl="node1" presStyleIdx="0" presStyleCnt="4">
        <dgm:presLayoutVars>
          <dgm:bulletEnabled val="1"/>
        </dgm:presLayoutVars>
      </dgm:prSet>
      <dgm:spPr/>
      <dgm:t>
        <a:bodyPr/>
        <a:lstStyle/>
        <a:p>
          <a:endParaRPr lang="en-IN"/>
        </a:p>
      </dgm:t>
    </dgm:pt>
    <dgm:pt modelId="{34D09B68-EE0E-4282-B416-A0E5C92607F9}" type="pres">
      <dgm:prSet presAssocID="{856EBF55-7A51-4E9B-B242-753A180000DF}" presName="accent_1" presStyleCnt="0"/>
      <dgm:spPr/>
    </dgm:pt>
    <dgm:pt modelId="{AC49F737-9813-492F-8589-C5C3EE5BFE4E}" type="pres">
      <dgm:prSet presAssocID="{856EBF55-7A51-4E9B-B242-753A180000DF}" presName="accentRepeatNode" presStyleLbl="solidFgAcc1" presStyleIdx="0" presStyleCnt="4"/>
      <dgm:spPr/>
    </dgm:pt>
    <dgm:pt modelId="{F8334208-19D3-4472-B4FD-5A69A132F083}" type="pres">
      <dgm:prSet presAssocID="{BD410BA9-A4BE-4574-B694-AB851DD5AC8E}" presName="text_2" presStyleLbl="node1" presStyleIdx="1" presStyleCnt="4">
        <dgm:presLayoutVars>
          <dgm:bulletEnabled val="1"/>
        </dgm:presLayoutVars>
      </dgm:prSet>
      <dgm:spPr/>
      <dgm:t>
        <a:bodyPr/>
        <a:lstStyle/>
        <a:p>
          <a:endParaRPr lang="en-IN"/>
        </a:p>
      </dgm:t>
    </dgm:pt>
    <dgm:pt modelId="{EAE9F03B-6B09-4939-881A-9B1867011526}" type="pres">
      <dgm:prSet presAssocID="{BD410BA9-A4BE-4574-B694-AB851DD5AC8E}" presName="accent_2" presStyleCnt="0"/>
      <dgm:spPr/>
    </dgm:pt>
    <dgm:pt modelId="{5B45A15D-263F-4C24-B297-5852F716272A}" type="pres">
      <dgm:prSet presAssocID="{BD410BA9-A4BE-4574-B694-AB851DD5AC8E}" presName="accentRepeatNode" presStyleLbl="solidFgAcc1" presStyleIdx="1" presStyleCnt="4"/>
      <dgm:spPr/>
    </dgm:pt>
    <dgm:pt modelId="{92498A12-D3E7-4058-B520-BBE7E620E680}" type="pres">
      <dgm:prSet presAssocID="{F7DC26E8-EEB8-4974-AAB3-B23DD2023DBB}" presName="text_3" presStyleLbl="node1" presStyleIdx="2" presStyleCnt="4">
        <dgm:presLayoutVars>
          <dgm:bulletEnabled val="1"/>
        </dgm:presLayoutVars>
      </dgm:prSet>
      <dgm:spPr/>
      <dgm:t>
        <a:bodyPr/>
        <a:lstStyle/>
        <a:p>
          <a:endParaRPr lang="en-IN"/>
        </a:p>
      </dgm:t>
    </dgm:pt>
    <dgm:pt modelId="{854C6F08-F8A0-4824-918F-3840DB2EC882}" type="pres">
      <dgm:prSet presAssocID="{F7DC26E8-EEB8-4974-AAB3-B23DD2023DBB}" presName="accent_3" presStyleCnt="0"/>
      <dgm:spPr/>
    </dgm:pt>
    <dgm:pt modelId="{839094A6-58A1-4893-A8D6-F2A4A4BB12DB}" type="pres">
      <dgm:prSet presAssocID="{F7DC26E8-EEB8-4974-AAB3-B23DD2023DBB}" presName="accentRepeatNode" presStyleLbl="solidFgAcc1" presStyleIdx="2" presStyleCnt="4"/>
      <dgm:spPr/>
    </dgm:pt>
    <dgm:pt modelId="{CE38741C-6F93-489F-94CF-7FB72B2CB0DC}" type="pres">
      <dgm:prSet presAssocID="{3E6829B1-155C-474D-8069-FD10E64EE99E}" presName="text_4" presStyleLbl="node1" presStyleIdx="3" presStyleCnt="4">
        <dgm:presLayoutVars>
          <dgm:bulletEnabled val="1"/>
        </dgm:presLayoutVars>
      </dgm:prSet>
      <dgm:spPr/>
      <dgm:t>
        <a:bodyPr/>
        <a:lstStyle/>
        <a:p>
          <a:endParaRPr lang="en-IN"/>
        </a:p>
      </dgm:t>
    </dgm:pt>
    <dgm:pt modelId="{858EB815-E9EB-45B7-AECC-45767EB7935E}" type="pres">
      <dgm:prSet presAssocID="{3E6829B1-155C-474D-8069-FD10E64EE99E}" presName="accent_4" presStyleCnt="0"/>
      <dgm:spPr/>
    </dgm:pt>
    <dgm:pt modelId="{369462B6-BC24-41E6-9B2D-E85D77EC69CA}" type="pres">
      <dgm:prSet presAssocID="{3E6829B1-155C-474D-8069-FD10E64EE99E}" presName="accentRepeatNode" presStyleLbl="solidFgAcc1" presStyleIdx="3" presStyleCnt="4"/>
      <dgm:spPr/>
    </dgm:pt>
  </dgm:ptLst>
  <dgm:cxnLst>
    <dgm:cxn modelId="{C879EE18-E550-4893-AFE0-FA5DEC68914D}" type="presOf" srcId="{856EBF55-7A51-4E9B-B242-753A180000DF}" destId="{3149D6AA-5ECF-4801-AB71-484DA850444D}" srcOrd="0" destOrd="0" presId="urn:microsoft.com/office/officeart/2008/layout/VerticalCurvedList"/>
    <dgm:cxn modelId="{1FFEA1BE-6A89-4BED-8810-7A08632E53F6}" srcId="{3BB53F37-7662-41C5-BB1A-291DC2877FF4}" destId="{F7DC26E8-EEB8-4974-AAB3-B23DD2023DBB}" srcOrd="2" destOrd="0" parTransId="{531D73CD-17EC-4BF8-B7E5-ADACDAE23397}" sibTransId="{079DC574-BE8F-4A7C-B7CA-B76D4E6B5575}"/>
    <dgm:cxn modelId="{8502E409-F2AB-489A-814E-0B39220D6B46}" type="presOf" srcId="{F7DC26E8-EEB8-4974-AAB3-B23DD2023DBB}" destId="{92498A12-D3E7-4058-B520-BBE7E620E680}" srcOrd="0" destOrd="0" presId="urn:microsoft.com/office/officeart/2008/layout/VerticalCurvedList"/>
    <dgm:cxn modelId="{C95F401C-7B44-4CBC-89AA-B26881DBD560}" type="presOf" srcId="{A8980ACA-157F-49B6-A0C2-B11661FF7C41}" destId="{91928304-1242-4688-8139-2AE570EA3674}" srcOrd="0" destOrd="0" presId="urn:microsoft.com/office/officeart/2008/layout/VerticalCurvedList"/>
    <dgm:cxn modelId="{1B7427DA-2A52-4744-9698-884416507043}" type="presOf" srcId="{3E6829B1-155C-474D-8069-FD10E64EE99E}" destId="{CE38741C-6F93-489F-94CF-7FB72B2CB0DC}" srcOrd="0" destOrd="0" presId="urn:microsoft.com/office/officeart/2008/layout/VerticalCurvedList"/>
    <dgm:cxn modelId="{DF6024AE-ECBB-41A6-88EB-FF69683A164A}" srcId="{3BB53F37-7662-41C5-BB1A-291DC2877FF4}" destId="{856EBF55-7A51-4E9B-B242-753A180000DF}" srcOrd="0" destOrd="0" parTransId="{E1EB08B0-FE44-4142-96D2-A7D20D276AF8}" sibTransId="{A8980ACA-157F-49B6-A0C2-B11661FF7C41}"/>
    <dgm:cxn modelId="{338C7B6C-8FBB-49A6-AFB0-621333652C5B}" type="presOf" srcId="{BD410BA9-A4BE-4574-B694-AB851DD5AC8E}" destId="{F8334208-19D3-4472-B4FD-5A69A132F083}" srcOrd="0" destOrd="0" presId="urn:microsoft.com/office/officeart/2008/layout/VerticalCurvedList"/>
    <dgm:cxn modelId="{FA5A1939-A680-41EB-8189-65F99B70923C}" srcId="{3BB53F37-7662-41C5-BB1A-291DC2877FF4}" destId="{BD410BA9-A4BE-4574-B694-AB851DD5AC8E}" srcOrd="1" destOrd="0" parTransId="{64D4D1D8-A75E-4C92-9C67-D723981D4BB4}" sibTransId="{441529A2-4C2E-4FF9-89AD-A264B8276E3C}"/>
    <dgm:cxn modelId="{847B9FE8-E728-474E-8D62-2DF642468DF2}" srcId="{3BB53F37-7662-41C5-BB1A-291DC2877FF4}" destId="{3E6829B1-155C-474D-8069-FD10E64EE99E}" srcOrd="3" destOrd="0" parTransId="{9E272D1F-6CC7-4799-9FC9-FE5C7571835E}" sibTransId="{D43B9F6E-9530-47ED-AE92-8744C2B91289}"/>
    <dgm:cxn modelId="{9DAA8E52-D2AB-499C-B012-E5A169D6A4EE}" type="presOf" srcId="{3BB53F37-7662-41C5-BB1A-291DC2877FF4}" destId="{8F9CA489-2C76-4D2B-94EE-95C4E590F9AB}" srcOrd="0" destOrd="0" presId="urn:microsoft.com/office/officeart/2008/layout/VerticalCurvedList"/>
    <dgm:cxn modelId="{53B1EB5F-D4CC-44E4-AD4D-A5BDA88B0CC6}" type="presParOf" srcId="{8F9CA489-2C76-4D2B-94EE-95C4E590F9AB}" destId="{09DA83A0-1720-46AE-9E7B-DDCF653ECB48}" srcOrd="0" destOrd="0" presId="urn:microsoft.com/office/officeart/2008/layout/VerticalCurvedList"/>
    <dgm:cxn modelId="{1D49730A-0652-4FD1-B71D-DDAD29C13752}" type="presParOf" srcId="{09DA83A0-1720-46AE-9E7B-DDCF653ECB48}" destId="{7B011168-2041-41AA-811B-B32EA60E5A2C}" srcOrd="0" destOrd="0" presId="urn:microsoft.com/office/officeart/2008/layout/VerticalCurvedList"/>
    <dgm:cxn modelId="{26BFB33E-697B-4825-8585-10884B6C5A65}" type="presParOf" srcId="{7B011168-2041-41AA-811B-B32EA60E5A2C}" destId="{E0C8F6F4-8906-4215-BE8A-B0CDA49F080B}" srcOrd="0" destOrd="0" presId="urn:microsoft.com/office/officeart/2008/layout/VerticalCurvedList"/>
    <dgm:cxn modelId="{07CB3B1B-886C-4585-A0F6-EAA39A3447EB}" type="presParOf" srcId="{7B011168-2041-41AA-811B-B32EA60E5A2C}" destId="{91928304-1242-4688-8139-2AE570EA3674}" srcOrd="1" destOrd="0" presId="urn:microsoft.com/office/officeart/2008/layout/VerticalCurvedList"/>
    <dgm:cxn modelId="{ECE1BF14-D681-45C6-B3A1-AC0D36323EE9}" type="presParOf" srcId="{7B011168-2041-41AA-811B-B32EA60E5A2C}" destId="{71E5962A-B37B-4AC2-A574-766132372318}" srcOrd="2" destOrd="0" presId="urn:microsoft.com/office/officeart/2008/layout/VerticalCurvedList"/>
    <dgm:cxn modelId="{873930A8-E89D-465C-83AA-7342B6C53AAA}" type="presParOf" srcId="{7B011168-2041-41AA-811B-B32EA60E5A2C}" destId="{78FDC3F5-C6CD-44C8-8F82-B2EC8D0A47F4}" srcOrd="3" destOrd="0" presId="urn:microsoft.com/office/officeart/2008/layout/VerticalCurvedList"/>
    <dgm:cxn modelId="{66CEE89D-326A-4BC7-8066-87264EF9D293}" type="presParOf" srcId="{09DA83A0-1720-46AE-9E7B-DDCF653ECB48}" destId="{3149D6AA-5ECF-4801-AB71-484DA850444D}" srcOrd="1" destOrd="0" presId="urn:microsoft.com/office/officeart/2008/layout/VerticalCurvedList"/>
    <dgm:cxn modelId="{52C1FB0F-6907-49D0-BD21-197D3DE6E152}" type="presParOf" srcId="{09DA83A0-1720-46AE-9E7B-DDCF653ECB48}" destId="{34D09B68-EE0E-4282-B416-A0E5C92607F9}" srcOrd="2" destOrd="0" presId="urn:microsoft.com/office/officeart/2008/layout/VerticalCurvedList"/>
    <dgm:cxn modelId="{866D9DE3-E4A9-420F-9C4F-B3AEE998158F}" type="presParOf" srcId="{34D09B68-EE0E-4282-B416-A0E5C92607F9}" destId="{AC49F737-9813-492F-8589-C5C3EE5BFE4E}" srcOrd="0" destOrd="0" presId="urn:microsoft.com/office/officeart/2008/layout/VerticalCurvedList"/>
    <dgm:cxn modelId="{1421CF48-9EA3-4245-B678-33C7BC24DA12}" type="presParOf" srcId="{09DA83A0-1720-46AE-9E7B-DDCF653ECB48}" destId="{F8334208-19D3-4472-B4FD-5A69A132F083}" srcOrd="3" destOrd="0" presId="urn:microsoft.com/office/officeart/2008/layout/VerticalCurvedList"/>
    <dgm:cxn modelId="{05DEF484-C768-4449-BAAE-56C888F34A34}" type="presParOf" srcId="{09DA83A0-1720-46AE-9E7B-DDCF653ECB48}" destId="{EAE9F03B-6B09-4939-881A-9B1867011526}" srcOrd="4" destOrd="0" presId="urn:microsoft.com/office/officeart/2008/layout/VerticalCurvedList"/>
    <dgm:cxn modelId="{90862616-625D-473A-8635-39EBDA82E62F}" type="presParOf" srcId="{EAE9F03B-6B09-4939-881A-9B1867011526}" destId="{5B45A15D-263F-4C24-B297-5852F716272A}" srcOrd="0" destOrd="0" presId="urn:microsoft.com/office/officeart/2008/layout/VerticalCurvedList"/>
    <dgm:cxn modelId="{F9165B4C-E84D-4094-98BE-2A33E9106357}" type="presParOf" srcId="{09DA83A0-1720-46AE-9E7B-DDCF653ECB48}" destId="{92498A12-D3E7-4058-B520-BBE7E620E680}" srcOrd="5" destOrd="0" presId="urn:microsoft.com/office/officeart/2008/layout/VerticalCurvedList"/>
    <dgm:cxn modelId="{1658E5D4-B0B5-4B17-8186-786C1E84FD28}" type="presParOf" srcId="{09DA83A0-1720-46AE-9E7B-DDCF653ECB48}" destId="{854C6F08-F8A0-4824-918F-3840DB2EC882}" srcOrd="6" destOrd="0" presId="urn:microsoft.com/office/officeart/2008/layout/VerticalCurvedList"/>
    <dgm:cxn modelId="{3D67A7CC-47EE-428F-A6E4-8D0F9B841559}" type="presParOf" srcId="{854C6F08-F8A0-4824-918F-3840DB2EC882}" destId="{839094A6-58A1-4893-A8D6-F2A4A4BB12DB}" srcOrd="0" destOrd="0" presId="urn:microsoft.com/office/officeart/2008/layout/VerticalCurvedList"/>
    <dgm:cxn modelId="{8AF1F577-F58E-40C9-BDF5-47AFDFD538C6}" type="presParOf" srcId="{09DA83A0-1720-46AE-9E7B-DDCF653ECB48}" destId="{CE38741C-6F93-489F-94CF-7FB72B2CB0DC}" srcOrd="7" destOrd="0" presId="urn:microsoft.com/office/officeart/2008/layout/VerticalCurvedList"/>
    <dgm:cxn modelId="{218D9C54-3FB2-404E-AD4D-0B7C1A80AEFB}" type="presParOf" srcId="{09DA83A0-1720-46AE-9E7B-DDCF653ECB48}" destId="{858EB815-E9EB-45B7-AECC-45767EB7935E}" srcOrd="8" destOrd="0" presId="urn:microsoft.com/office/officeart/2008/layout/VerticalCurvedList"/>
    <dgm:cxn modelId="{66E5C883-743F-494E-B6DF-63DE6FCD588B}" type="presParOf" srcId="{858EB815-E9EB-45B7-AECC-45767EB7935E}" destId="{369462B6-BC24-41E6-9B2D-E85D77EC69C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B53F37-7662-41C5-BB1A-291DC2877FF4}" type="doc">
      <dgm:prSet loTypeId="urn:microsoft.com/office/officeart/2008/layout/VerticalCurvedList" loCatId="list" qsTypeId="urn:microsoft.com/office/officeart/2005/8/quickstyle/simple5" qsCatId="simple" csTypeId="urn:microsoft.com/office/officeart/2005/8/colors/colorful5" csCatId="colorful" phldr="1"/>
      <dgm:spPr/>
      <dgm:t>
        <a:bodyPr/>
        <a:lstStyle/>
        <a:p>
          <a:endParaRPr lang="en-IN"/>
        </a:p>
      </dgm:t>
    </dgm:pt>
    <dgm:pt modelId="{1B81E9B4-A726-45B2-B2CC-022F049987F7}">
      <dgm:prSet/>
      <dgm:spPr/>
      <dgm:t>
        <a:bodyPr/>
        <a:lstStyle/>
        <a:p>
          <a:pPr>
            <a:buSzPts val="1000"/>
            <a:buFont typeface="Symbol" panose="05050102010706020507" pitchFamily="18" charset="2"/>
            <a:buChar char=""/>
          </a:pPr>
          <a:r>
            <a:rPr lang="en-IN" dirty="0"/>
            <a:t>For furnishing any information related to records to be maintained by a taxpayer</a:t>
          </a:r>
        </a:p>
      </dgm:t>
    </dgm:pt>
    <dgm:pt modelId="{980AF0BA-BFCB-4442-8EAC-D96AD3D8DC5A}" type="parTrans" cxnId="{29CD42F4-3FE2-4FED-869F-AD5B6D15301E}">
      <dgm:prSet/>
      <dgm:spPr/>
      <dgm:t>
        <a:bodyPr/>
        <a:lstStyle/>
        <a:p>
          <a:endParaRPr lang="en-IN"/>
        </a:p>
      </dgm:t>
    </dgm:pt>
    <dgm:pt modelId="{C3CE9019-E2D6-4D80-92ED-BAFDF844D7E9}" type="sibTrans" cxnId="{29CD42F4-3FE2-4FED-869F-AD5B6D15301E}">
      <dgm:prSet/>
      <dgm:spPr/>
      <dgm:t>
        <a:bodyPr/>
        <a:lstStyle/>
        <a:p>
          <a:endParaRPr lang="en-IN"/>
        </a:p>
      </dgm:t>
    </dgm:pt>
    <dgm:pt modelId="{03F06B09-4571-48F4-B6E2-162DEF247209}">
      <dgm:prSet/>
      <dgm:spPr/>
      <dgm:t>
        <a:bodyPr/>
        <a:lstStyle/>
        <a:p>
          <a:pPr>
            <a:buSzPts val="1000"/>
            <a:buFont typeface="Symbol" panose="05050102010706020507" pitchFamily="18" charset="2"/>
            <a:buChar char=""/>
          </a:pPr>
          <a:r>
            <a:rPr lang="en-IN" dirty="0"/>
            <a:t>Conduct of  audit by tax authorities</a:t>
          </a:r>
        </a:p>
      </dgm:t>
    </dgm:pt>
    <dgm:pt modelId="{926432C7-E9A9-473B-A2AC-505A8F4673E1}" type="parTrans" cxnId="{793EA496-05D2-449D-9704-AC5F59D65281}">
      <dgm:prSet/>
      <dgm:spPr/>
      <dgm:t>
        <a:bodyPr/>
        <a:lstStyle/>
        <a:p>
          <a:endParaRPr lang="en-IN"/>
        </a:p>
      </dgm:t>
    </dgm:pt>
    <dgm:pt modelId="{0F43527C-4974-43F8-A9B5-23DFAD64ABB6}" type="sibTrans" cxnId="{793EA496-05D2-449D-9704-AC5F59D65281}">
      <dgm:prSet/>
      <dgm:spPr/>
      <dgm:t>
        <a:bodyPr/>
        <a:lstStyle/>
        <a:p>
          <a:endParaRPr lang="en-IN"/>
        </a:p>
      </dgm:t>
    </dgm:pt>
    <dgm:pt modelId="{5058BFB1-BD31-49EA-AC8C-B37577215BE8}">
      <dgm:prSet/>
      <dgm:spPr/>
      <dgm:t>
        <a:bodyPr/>
        <a:lstStyle/>
        <a:p>
          <a:pPr>
            <a:buSzPts val="1000"/>
            <a:buFont typeface="Symbol" panose="05050102010706020507" pitchFamily="18" charset="2"/>
            <a:buChar char=""/>
          </a:pPr>
          <a:r>
            <a:rPr lang="en-IN"/>
            <a:t>Non-reduction of prices due to reduced GST Rates with effect from the date notified by CBIC. Thereby, a default is committed by taxpayer (seller) for non-passing of the benefit of reduced prices (or GST rates) to the ultimate consumers. The practice is known as profiteering. </a:t>
          </a:r>
          <a:endParaRPr lang="en-IN" dirty="0"/>
        </a:p>
      </dgm:t>
    </dgm:pt>
    <dgm:pt modelId="{D94FB78A-12F2-4983-B18F-C0EA5EB9CF23}" type="parTrans" cxnId="{2394622B-0591-48B2-8428-7C88C82C40DD}">
      <dgm:prSet/>
      <dgm:spPr/>
      <dgm:t>
        <a:bodyPr/>
        <a:lstStyle/>
        <a:p>
          <a:endParaRPr lang="en-IN"/>
        </a:p>
      </dgm:t>
    </dgm:pt>
    <dgm:pt modelId="{FA4D13F9-C109-415B-9DAF-3CFA6FF49F33}" type="sibTrans" cxnId="{2394622B-0591-48B2-8428-7C88C82C40DD}">
      <dgm:prSet/>
      <dgm:spPr/>
      <dgm:t>
        <a:bodyPr/>
        <a:lstStyle/>
        <a:p>
          <a:endParaRPr lang="en-IN"/>
        </a:p>
      </dgm:t>
    </dgm:pt>
    <dgm:pt modelId="{8F9CA489-2C76-4D2B-94EE-95C4E590F9AB}" type="pres">
      <dgm:prSet presAssocID="{3BB53F37-7662-41C5-BB1A-291DC2877FF4}" presName="Name0" presStyleCnt="0">
        <dgm:presLayoutVars>
          <dgm:chMax val="7"/>
          <dgm:chPref val="7"/>
          <dgm:dir/>
        </dgm:presLayoutVars>
      </dgm:prSet>
      <dgm:spPr/>
      <dgm:t>
        <a:bodyPr/>
        <a:lstStyle/>
        <a:p>
          <a:endParaRPr lang="en-IN"/>
        </a:p>
      </dgm:t>
    </dgm:pt>
    <dgm:pt modelId="{09DA83A0-1720-46AE-9E7B-DDCF653ECB48}" type="pres">
      <dgm:prSet presAssocID="{3BB53F37-7662-41C5-BB1A-291DC2877FF4}" presName="Name1" presStyleCnt="0"/>
      <dgm:spPr/>
    </dgm:pt>
    <dgm:pt modelId="{7B011168-2041-41AA-811B-B32EA60E5A2C}" type="pres">
      <dgm:prSet presAssocID="{3BB53F37-7662-41C5-BB1A-291DC2877FF4}" presName="cycle" presStyleCnt="0"/>
      <dgm:spPr/>
    </dgm:pt>
    <dgm:pt modelId="{E0C8F6F4-8906-4215-BE8A-B0CDA49F080B}" type="pres">
      <dgm:prSet presAssocID="{3BB53F37-7662-41C5-BB1A-291DC2877FF4}" presName="srcNode" presStyleLbl="node1" presStyleIdx="0" presStyleCnt="3"/>
      <dgm:spPr/>
    </dgm:pt>
    <dgm:pt modelId="{91928304-1242-4688-8139-2AE570EA3674}" type="pres">
      <dgm:prSet presAssocID="{3BB53F37-7662-41C5-BB1A-291DC2877FF4}" presName="conn" presStyleLbl="parChTrans1D2" presStyleIdx="0" presStyleCnt="1"/>
      <dgm:spPr/>
      <dgm:t>
        <a:bodyPr/>
        <a:lstStyle/>
        <a:p>
          <a:endParaRPr lang="en-IN"/>
        </a:p>
      </dgm:t>
    </dgm:pt>
    <dgm:pt modelId="{71E5962A-B37B-4AC2-A574-766132372318}" type="pres">
      <dgm:prSet presAssocID="{3BB53F37-7662-41C5-BB1A-291DC2877FF4}" presName="extraNode" presStyleLbl="node1" presStyleIdx="0" presStyleCnt="3"/>
      <dgm:spPr/>
    </dgm:pt>
    <dgm:pt modelId="{78FDC3F5-C6CD-44C8-8F82-B2EC8D0A47F4}" type="pres">
      <dgm:prSet presAssocID="{3BB53F37-7662-41C5-BB1A-291DC2877FF4}" presName="dstNode" presStyleLbl="node1" presStyleIdx="0" presStyleCnt="3"/>
      <dgm:spPr/>
    </dgm:pt>
    <dgm:pt modelId="{8FEB7C71-65CC-498C-BF5F-479676850598}" type="pres">
      <dgm:prSet presAssocID="{1B81E9B4-A726-45B2-B2CC-022F049987F7}" presName="text_1" presStyleLbl="node1" presStyleIdx="0" presStyleCnt="3">
        <dgm:presLayoutVars>
          <dgm:bulletEnabled val="1"/>
        </dgm:presLayoutVars>
      </dgm:prSet>
      <dgm:spPr/>
      <dgm:t>
        <a:bodyPr/>
        <a:lstStyle/>
        <a:p>
          <a:endParaRPr lang="en-IN"/>
        </a:p>
      </dgm:t>
    </dgm:pt>
    <dgm:pt modelId="{5AD030AB-DDA0-4C8C-8A05-25792AB167B6}" type="pres">
      <dgm:prSet presAssocID="{1B81E9B4-A726-45B2-B2CC-022F049987F7}" presName="accent_1" presStyleCnt="0"/>
      <dgm:spPr/>
    </dgm:pt>
    <dgm:pt modelId="{0B44916E-DFD5-43F3-B807-3D3C6A7A6181}" type="pres">
      <dgm:prSet presAssocID="{1B81E9B4-A726-45B2-B2CC-022F049987F7}" presName="accentRepeatNode" presStyleLbl="solidFgAcc1" presStyleIdx="0" presStyleCnt="3"/>
      <dgm:spPr/>
    </dgm:pt>
    <dgm:pt modelId="{A92D5AAA-B453-42B3-9B24-FB2752B02623}" type="pres">
      <dgm:prSet presAssocID="{5058BFB1-BD31-49EA-AC8C-B37577215BE8}" presName="text_2" presStyleLbl="node1" presStyleIdx="1" presStyleCnt="3" custScaleY="106400">
        <dgm:presLayoutVars>
          <dgm:bulletEnabled val="1"/>
        </dgm:presLayoutVars>
      </dgm:prSet>
      <dgm:spPr/>
      <dgm:t>
        <a:bodyPr/>
        <a:lstStyle/>
        <a:p>
          <a:endParaRPr lang="en-IN"/>
        </a:p>
      </dgm:t>
    </dgm:pt>
    <dgm:pt modelId="{81D7D92D-B011-4C80-8385-DB905D5C644A}" type="pres">
      <dgm:prSet presAssocID="{5058BFB1-BD31-49EA-AC8C-B37577215BE8}" presName="accent_2" presStyleCnt="0"/>
      <dgm:spPr/>
    </dgm:pt>
    <dgm:pt modelId="{78954B38-968E-49EC-8CBF-EFB7D4BD9C5A}" type="pres">
      <dgm:prSet presAssocID="{5058BFB1-BD31-49EA-AC8C-B37577215BE8}" presName="accentRepeatNode" presStyleLbl="solidFgAcc1" presStyleIdx="1" presStyleCnt="3"/>
      <dgm:spPr/>
    </dgm:pt>
    <dgm:pt modelId="{DE6D9A42-B18D-42A2-B0D9-2D54FB816C2A}" type="pres">
      <dgm:prSet presAssocID="{03F06B09-4571-48F4-B6E2-162DEF247209}" presName="text_3" presStyleLbl="node1" presStyleIdx="2" presStyleCnt="3">
        <dgm:presLayoutVars>
          <dgm:bulletEnabled val="1"/>
        </dgm:presLayoutVars>
      </dgm:prSet>
      <dgm:spPr/>
      <dgm:t>
        <a:bodyPr/>
        <a:lstStyle/>
        <a:p>
          <a:endParaRPr lang="en-IN"/>
        </a:p>
      </dgm:t>
    </dgm:pt>
    <dgm:pt modelId="{3FCD1108-8650-4C0F-B933-489359C86076}" type="pres">
      <dgm:prSet presAssocID="{03F06B09-4571-48F4-B6E2-162DEF247209}" presName="accent_3" presStyleCnt="0"/>
      <dgm:spPr/>
    </dgm:pt>
    <dgm:pt modelId="{93FC6711-7E95-4CC6-971A-1302D49C97B3}" type="pres">
      <dgm:prSet presAssocID="{03F06B09-4571-48F4-B6E2-162DEF247209}" presName="accentRepeatNode" presStyleLbl="solidFgAcc1" presStyleIdx="2" presStyleCnt="3"/>
      <dgm:spPr/>
    </dgm:pt>
  </dgm:ptLst>
  <dgm:cxnLst>
    <dgm:cxn modelId="{89CF1387-A17C-4E9F-9450-BD4B73BA3BC5}" type="presOf" srcId="{5058BFB1-BD31-49EA-AC8C-B37577215BE8}" destId="{A92D5AAA-B453-42B3-9B24-FB2752B02623}" srcOrd="0" destOrd="0" presId="urn:microsoft.com/office/officeart/2008/layout/VerticalCurvedList"/>
    <dgm:cxn modelId="{29CD42F4-3FE2-4FED-869F-AD5B6D15301E}" srcId="{3BB53F37-7662-41C5-BB1A-291DC2877FF4}" destId="{1B81E9B4-A726-45B2-B2CC-022F049987F7}" srcOrd="0" destOrd="0" parTransId="{980AF0BA-BFCB-4442-8EAC-D96AD3D8DC5A}" sibTransId="{C3CE9019-E2D6-4D80-92ED-BAFDF844D7E9}"/>
    <dgm:cxn modelId="{793EA496-05D2-449D-9704-AC5F59D65281}" srcId="{3BB53F37-7662-41C5-BB1A-291DC2877FF4}" destId="{03F06B09-4571-48F4-B6E2-162DEF247209}" srcOrd="2" destOrd="0" parTransId="{926432C7-E9A9-473B-A2AC-505A8F4673E1}" sibTransId="{0F43527C-4974-43F8-A9B5-23DFAD64ABB6}"/>
    <dgm:cxn modelId="{649C7C85-73A6-4AB4-A41E-B05FEE7685B4}" type="presOf" srcId="{03F06B09-4571-48F4-B6E2-162DEF247209}" destId="{DE6D9A42-B18D-42A2-B0D9-2D54FB816C2A}" srcOrd="0" destOrd="0" presId="urn:microsoft.com/office/officeart/2008/layout/VerticalCurvedList"/>
    <dgm:cxn modelId="{62C713D2-9B06-4929-B826-D8035BC125C7}" type="presOf" srcId="{1B81E9B4-A726-45B2-B2CC-022F049987F7}" destId="{8FEB7C71-65CC-498C-BF5F-479676850598}" srcOrd="0" destOrd="0" presId="urn:microsoft.com/office/officeart/2008/layout/VerticalCurvedList"/>
    <dgm:cxn modelId="{2394622B-0591-48B2-8428-7C88C82C40DD}" srcId="{3BB53F37-7662-41C5-BB1A-291DC2877FF4}" destId="{5058BFB1-BD31-49EA-AC8C-B37577215BE8}" srcOrd="1" destOrd="0" parTransId="{D94FB78A-12F2-4983-B18F-C0EA5EB9CF23}" sibTransId="{FA4D13F9-C109-415B-9DAF-3CFA6FF49F33}"/>
    <dgm:cxn modelId="{9DAA8E52-D2AB-499C-B012-E5A169D6A4EE}" type="presOf" srcId="{3BB53F37-7662-41C5-BB1A-291DC2877FF4}" destId="{8F9CA489-2C76-4D2B-94EE-95C4E590F9AB}" srcOrd="0" destOrd="0" presId="urn:microsoft.com/office/officeart/2008/layout/VerticalCurvedList"/>
    <dgm:cxn modelId="{2D865901-9CD1-422B-B48F-4CAA90FF3AF1}" type="presOf" srcId="{C3CE9019-E2D6-4D80-92ED-BAFDF844D7E9}" destId="{91928304-1242-4688-8139-2AE570EA3674}" srcOrd="0" destOrd="0" presId="urn:microsoft.com/office/officeart/2008/layout/VerticalCurvedList"/>
    <dgm:cxn modelId="{53B1EB5F-D4CC-44E4-AD4D-A5BDA88B0CC6}" type="presParOf" srcId="{8F9CA489-2C76-4D2B-94EE-95C4E590F9AB}" destId="{09DA83A0-1720-46AE-9E7B-DDCF653ECB48}" srcOrd="0" destOrd="0" presId="urn:microsoft.com/office/officeart/2008/layout/VerticalCurvedList"/>
    <dgm:cxn modelId="{1D49730A-0652-4FD1-B71D-DDAD29C13752}" type="presParOf" srcId="{09DA83A0-1720-46AE-9E7B-DDCF653ECB48}" destId="{7B011168-2041-41AA-811B-B32EA60E5A2C}" srcOrd="0" destOrd="0" presId="urn:microsoft.com/office/officeart/2008/layout/VerticalCurvedList"/>
    <dgm:cxn modelId="{26BFB33E-697B-4825-8585-10884B6C5A65}" type="presParOf" srcId="{7B011168-2041-41AA-811B-B32EA60E5A2C}" destId="{E0C8F6F4-8906-4215-BE8A-B0CDA49F080B}" srcOrd="0" destOrd="0" presId="urn:microsoft.com/office/officeart/2008/layout/VerticalCurvedList"/>
    <dgm:cxn modelId="{07CB3B1B-886C-4585-A0F6-EAA39A3447EB}" type="presParOf" srcId="{7B011168-2041-41AA-811B-B32EA60E5A2C}" destId="{91928304-1242-4688-8139-2AE570EA3674}" srcOrd="1" destOrd="0" presId="urn:microsoft.com/office/officeart/2008/layout/VerticalCurvedList"/>
    <dgm:cxn modelId="{ECE1BF14-D681-45C6-B3A1-AC0D36323EE9}" type="presParOf" srcId="{7B011168-2041-41AA-811B-B32EA60E5A2C}" destId="{71E5962A-B37B-4AC2-A574-766132372318}" srcOrd="2" destOrd="0" presId="urn:microsoft.com/office/officeart/2008/layout/VerticalCurvedList"/>
    <dgm:cxn modelId="{873930A8-E89D-465C-83AA-7342B6C53AAA}" type="presParOf" srcId="{7B011168-2041-41AA-811B-B32EA60E5A2C}" destId="{78FDC3F5-C6CD-44C8-8F82-B2EC8D0A47F4}" srcOrd="3" destOrd="0" presId="urn:microsoft.com/office/officeart/2008/layout/VerticalCurvedList"/>
    <dgm:cxn modelId="{E64E04E4-FCB1-4F3A-A37C-0B4D3017F636}" type="presParOf" srcId="{09DA83A0-1720-46AE-9E7B-DDCF653ECB48}" destId="{8FEB7C71-65CC-498C-BF5F-479676850598}" srcOrd="1" destOrd="0" presId="urn:microsoft.com/office/officeart/2008/layout/VerticalCurvedList"/>
    <dgm:cxn modelId="{9427274E-CF8B-4C00-A3B6-401102FBB079}" type="presParOf" srcId="{09DA83A0-1720-46AE-9E7B-DDCF653ECB48}" destId="{5AD030AB-DDA0-4C8C-8A05-25792AB167B6}" srcOrd="2" destOrd="0" presId="urn:microsoft.com/office/officeart/2008/layout/VerticalCurvedList"/>
    <dgm:cxn modelId="{7FA6E07B-E140-423D-A593-EC9DC98EF646}" type="presParOf" srcId="{5AD030AB-DDA0-4C8C-8A05-25792AB167B6}" destId="{0B44916E-DFD5-43F3-B807-3D3C6A7A6181}" srcOrd="0" destOrd="0" presId="urn:microsoft.com/office/officeart/2008/layout/VerticalCurvedList"/>
    <dgm:cxn modelId="{AD97EE0F-91CB-4265-BAE5-7863937DDF56}" type="presParOf" srcId="{09DA83A0-1720-46AE-9E7B-DDCF653ECB48}" destId="{A92D5AAA-B453-42B3-9B24-FB2752B02623}" srcOrd="3" destOrd="0" presId="urn:microsoft.com/office/officeart/2008/layout/VerticalCurvedList"/>
    <dgm:cxn modelId="{B320E549-4BD3-4386-833C-093A9DBB7ABA}" type="presParOf" srcId="{09DA83A0-1720-46AE-9E7B-DDCF653ECB48}" destId="{81D7D92D-B011-4C80-8385-DB905D5C644A}" srcOrd="4" destOrd="0" presId="urn:microsoft.com/office/officeart/2008/layout/VerticalCurvedList"/>
    <dgm:cxn modelId="{A84D1766-DBD3-4769-A6FD-DCD570293B3D}" type="presParOf" srcId="{81D7D92D-B011-4C80-8385-DB905D5C644A}" destId="{78954B38-968E-49EC-8CBF-EFB7D4BD9C5A}" srcOrd="0" destOrd="0" presId="urn:microsoft.com/office/officeart/2008/layout/VerticalCurvedList"/>
    <dgm:cxn modelId="{757E5CF8-4AE7-451A-B1E0-A0B867AE058C}" type="presParOf" srcId="{09DA83A0-1720-46AE-9E7B-DDCF653ECB48}" destId="{DE6D9A42-B18D-42A2-B0D9-2D54FB816C2A}" srcOrd="5" destOrd="0" presId="urn:microsoft.com/office/officeart/2008/layout/VerticalCurvedList"/>
    <dgm:cxn modelId="{55850F1F-1E21-44B9-9CA5-E10C42BC379A}" type="presParOf" srcId="{09DA83A0-1720-46AE-9E7B-DDCF653ECB48}" destId="{3FCD1108-8650-4C0F-B933-489359C86076}" srcOrd="6" destOrd="0" presId="urn:microsoft.com/office/officeart/2008/layout/VerticalCurvedList"/>
    <dgm:cxn modelId="{D7CC28FB-C412-4BE4-8598-76A0FE82F5C3}" type="presParOf" srcId="{3FCD1108-8650-4C0F-B933-489359C86076}" destId="{93FC6711-7E95-4CC6-971A-1302D49C97B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F260BC-1B8C-48B5-A673-EDB6C66B670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D04A39B8-8841-43C9-B10E-27DC2D46EF89}">
      <dgm:prSet phldrT="[Text]"/>
      <dgm:spPr/>
      <dgm:t>
        <a:bodyPr/>
        <a:lstStyle/>
        <a:p>
          <a:pPr>
            <a:buSzPts val="1000"/>
            <a:buFont typeface="Symbol" panose="05050102010706020507" pitchFamily="18" charset="2"/>
            <a:buChar char=""/>
          </a:pPr>
          <a:r>
            <a:rPr lang="en-IN" dirty="0"/>
            <a:t>Hand-delivering the notice  directly / by a messenger by a courier to the taxpayer / his representative.</a:t>
          </a:r>
        </a:p>
      </dgm:t>
    </dgm:pt>
    <dgm:pt modelId="{ED8B4582-DBB4-49DB-8ACB-0726AF077DB5}" type="parTrans" cxnId="{B0867863-B5B6-47DC-AD0F-E27DDFE91CFF}">
      <dgm:prSet/>
      <dgm:spPr/>
      <dgm:t>
        <a:bodyPr/>
        <a:lstStyle/>
        <a:p>
          <a:endParaRPr lang="en-IN"/>
        </a:p>
      </dgm:t>
    </dgm:pt>
    <dgm:pt modelId="{5461C602-E7A4-4A8A-AB2C-8356545C324B}" type="sibTrans" cxnId="{B0867863-B5B6-47DC-AD0F-E27DDFE91CFF}">
      <dgm:prSet/>
      <dgm:spPr/>
      <dgm:t>
        <a:bodyPr/>
        <a:lstStyle/>
        <a:p>
          <a:endParaRPr lang="en-IN"/>
        </a:p>
      </dgm:t>
    </dgm:pt>
    <dgm:pt modelId="{492C46C9-4E61-4A32-833B-CE0A23F41DEB}">
      <dgm:prSet/>
      <dgm:spPr/>
      <dgm:t>
        <a:bodyPr/>
        <a:lstStyle/>
        <a:p>
          <a:pPr>
            <a:buSzPts val="1000"/>
            <a:buFont typeface="Symbol" panose="05050102010706020507" pitchFamily="18" charset="2"/>
            <a:buChar char=""/>
          </a:pPr>
          <a:r>
            <a:rPr lang="en-IN" dirty="0"/>
            <a:t>By registered post /a speed post / a courier with an acknowledgement- addressed to the last known place of the business of the taxpayer.</a:t>
          </a:r>
        </a:p>
      </dgm:t>
    </dgm:pt>
    <dgm:pt modelId="{A2A50427-40C6-468F-A048-F69F0E366CEB}" type="parTrans" cxnId="{AFF074C4-8D08-4175-86C9-C61F0E15000F}">
      <dgm:prSet/>
      <dgm:spPr/>
      <dgm:t>
        <a:bodyPr/>
        <a:lstStyle/>
        <a:p>
          <a:endParaRPr lang="en-IN"/>
        </a:p>
      </dgm:t>
    </dgm:pt>
    <dgm:pt modelId="{636B08C9-004F-4090-ABA0-B70AF9EF0DA9}" type="sibTrans" cxnId="{AFF074C4-8D08-4175-86C9-C61F0E15000F}">
      <dgm:prSet/>
      <dgm:spPr/>
      <dgm:t>
        <a:bodyPr/>
        <a:lstStyle/>
        <a:p>
          <a:endParaRPr lang="en-IN"/>
        </a:p>
      </dgm:t>
    </dgm:pt>
    <dgm:pt modelId="{8D31C680-7337-4322-A514-5224F7C483E5}">
      <dgm:prSet/>
      <dgm:spPr/>
      <dgm:t>
        <a:bodyPr/>
        <a:lstStyle/>
        <a:p>
          <a:pPr>
            <a:buSzPts val="1000"/>
            <a:buFont typeface="Symbol" panose="05050102010706020507" pitchFamily="18" charset="2"/>
            <a:buChar char=""/>
          </a:pPr>
          <a:r>
            <a:rPr lang="en-IN"/>
            <a:t>Communication to the email address  </a:t>
          </a:r>
        </a:p>
      </dgm:t>
    </dgm:pt>
    <dgm:pt modelId="{38AFBBA4-4760-43DA-A371-33FDE0C6B8B1}" type="parTrans" cxnId="{F2890173-D178-4D3C-8379-5370DB36F010}">
      <dgm:prSet/>
      <dgm:spPr/>
      <dgm:t>
        <a:bodyPr/>
        <a:lstStyle/>
        <a:p>
          <a:endParaRPr lang="en-IN"/>
        </a:p>
      </dgm:t>
    </dgm:pt>
    <dgm:pt modelId="{5A791A09-568E-491A-854F-490B7CAC8E28}" type="sibTrans" cxnId="{F2890173-D178-4D3C-8379-5370DB36F010}">
      <dgm:prSet/>
      <dgm:spPr/>
      <dgm:t>
        <a:bodyPr/>
        <a:lstStyle/>
        <a:p>
          <a:endParaRPr lang="en-IN"/>
        </a:p>
      </dgm:t>
    </dgm:pt>
    <dgm:pt modelId="{36431B97-AA9B-495C-9D6D-371C4CBBB69C}" type="pres">
      <dgm:prSet presAssocID="{ECF260BC-1B8C-48B5-A673-EDB6C66B6709}" presName="linear" presStyleCnt="0">
        <dgm:presLayoutVars>
          <dgm:dir/>
          <dgm:animLvl val="lvl"/>
          <dgm:resizeHandles val="exact"/>
        </dgm:presLayoutVars>
      </dgm:prSet>
      <dgm:spPr/>
      <dgm:t>
        <a:bodyPr/>
        <a:lstStyle/>
        <a:p>
          <a:endParaRPr lang="en-IN"/>
        </a:p>
      </dgm:t>
    </dgm:pt>
    <dgm:pt modelId="{E992BB71-9C2C-4E98-A01A-21A0C1F824C5}" type="pres">
      <dgm:prSet presAssocID="{D04A39B8-8841-43C9-B10E-27DC2D46EF89}" presName="parentLin" presStyleCnt="0"/>
      <dgm:spPr/>
    </dgm:pt>
    <dgm:pt modelId="{900A87C3-2CC5-4606-952D-1D7DF11F2142}" type="pres">
      <dgm:prSet presAssocID="{D04A39B8-8841-43C9-B10E-27DC2D46EF89}" presName="parentLeftMargin" presStyleLbl="node1" presStyleIdx="0" presStyleCnt="3"/>
      <dgm:spPr/>
      <dgm:t>
        <a:bodyPr/>
        <a:lstStyle/>
        <a:p>
          <a:endParaRPr lang="en-IN"/>
        </a:p>
      </dgm:t>
    </dgm:pt>
    <dgm:pt modelId="{07D22A71-F9F2-4EEB-A614-EC1DAC20972B}" type="pres">
      <dgm:prSet presAssocID="{D04A39B8-8841-43C9-B10E-27DC2D46EF89}" presName="parentText" presStyleLbl="node1" presStyleIdx="0" presStyleCnt="3" custScaleX="100663" custScaleY="313511">
        <dgm:presLayoutVars>
          <dgm:chMax val="0"/>
          <dgm:bulletEnabled val="1"/>
        </dgm:presLayoutVars>
      </dgm:prSet>
      <dgm:spPr/>
      <dgm:t>
        <a:bodyPr/>
        <a:lstStyle/>
        <a:p>
          <a:endParaRPr lang="en-IN"/>
        </a:p>
      </dgm:t>
    </dgm:pt>
    <dgm:pt modelId="{F29B4DF8-334E-4E2C-A65E-9C8AB741B103}" type="pres">
      <dgm:prSet presAssocID="{D04A39B8-8841-43C9-B10E-27DC2D46EF89}" presName="negativeSpace" presStyleCnt="0"/>
      <dgm:spPr/>
    </dgm:pt>
    <dgm:pt modelId="{F56C98EF-652B-416F-9D90-758E0B63A7F9}" type="pres">
      <dgm:prSet presAssocID="{D04A39B8-8841-43C9-B10E-27DC2D46EF89}" presName="childText" presStyleLbl="conFgAcc1" presStyleIdx="0" presStyleCnt="3" custScaleX="100000">
        <dgm:presLayoutVars>
          <dgm:bulletEnabled val="1"/>
        </dgm:presLayoutVars>
      </dgm:prSet>
      <dgm:spPr/>
    </dgm:pt>
    <dgm:pt modelId="{C6E9A1FD-4867-46FD-BF2E-3ECA17125617}" type="pres">
      <dgm:prSet presAssocID="{5461C602-E7A4-4A8A-AB2C-8356545C324B}" presName="spaceBetweenRectangles" presStyleCnt="0"/>
      <dgm:spPr/>
    </dgm:pt>
    <dgm:pt modelId="{71F406B9-0D27-483A-A0F5-118673345F39}" type="pres">
      <dgm:prSet presAssocID="{492C46C9-4E61-4A32-833B-CE0A23F41DEB}" presName="parentLin" presStyleCnt="0"/>
      <dgm:spPr/>
    </dgm:pt>
    <dgm:pt modelId="{BB4442EF-7C39-48F8-9069-765DE55EAABB}" type="pres">
      <dgm:prSet presAssocID="{492C46C9-4E61-4A32-833B-CE0A23F41DEB}" presName="parentLeftMargin" presStyleLbl="node1" presStyleIdx="0" presStyleCnt="3"/>
      <dgm:spPr/>
      <dgm:t>
        <a:bodyPr/>
        <a:lstStyle/>
        <a:p>
          <a:endParaRPr lang="en-IN"/>
        </a:p>
      </dgm:t>
    </dgm:pt>
    <dgm:pt modelId="{243568DC-EC2B-422F-BF71-E72639E152C6}" type="pres">
      <dgm:prSet presAssocID="{492C46C9-4E61-4A32-833B-CE0A23F41DEB}" presName="parentText" presStyleLbl="node1" presStyleIdx="1" presStyleCnt="3" custScaleX="102169" custScaleY="316720">
        <dgm:presLayoutVars>
          <dgm:chMax val="0"/>
          <dgm:bulletEnabled val="1"/>
        </dgm:presLayoutVars>
      </dgm:prSet>
      <dgm:spPr/>
      <dgm:t>
        <a:bodyPr/>
        <a:lstStyle/>
        <a:p>
          <a:endParaRPr lang="en-IN"/>
        </a:p>
      </dgm:t>
    </dgm:pt>
    <dgm:pt modelId="{DB770336-3F79-4A95-BE22-B4B42908C3BC}" type="pres">
      <dgm:prSet presAssocID="{492C46C9-4E61-4A32-833B-CE0A23F41DEB}" presName="negativeSpace" presStyleCnt="0"/>
      <dgm:spPr/>
    </dgm:pt>
    <dgm:pt modelId="{99863D46-78DA-4CB7-AD38-873CEA1FAAC1}" type="pres">
      <dgm:prSet presAssocID="{492C46C9-4E61-4A32-833B-CE0A23F41DEB}" presName="childText" presStyleLbl="conFgAcc1" presStyleIdx="1" presStyleCnt="3" custScaleX="100000">
        <dgm:presLayoutVars>
          <dgm:bulletEnabled val="1"/>
        </dgm:presLayoutVars>
      </dgm:prSet>
      <dgm:spPr/>
    </dgm:pt>
    <dgm:pt modelId="{73F310C0-432E-4358-8525-25416D97FB21}" type="pres">
      <dgm:prSet presAssocID="{636B08C9-004F-4090-ABA0-B70AF9EF0DA9}" presName="spaceBetweenRectangles" presStyleCnt="0"/>
      <dgm:spPr/>
    </dgm:pt>
    <dgm:pt modelId="{83483F89-E5C8-41DF-AF60-34A52EB230E9}" type="pres">
      <dgm:prSet presAssocID="{8D31C680-7337-4322-A514-5224F7C483E5}" presName="parentLin" presStyleCnt="0"/>
      <dgm:spPr/>
    </dgm:pt>
    <dgm:pt modelId="{0AE6083D-6920-4F78-AC75-6B70D0C58361}" type="pres">
      <dgm:prSet presAssocID="{8D31C680-7337-4322-A514-5224F7C483E5}" presName="parentLeftMargin" presStyleLbl="node1" presStyleIdx="1" presStyleCnt="3"/>
      <dgm:spPr/>
      <dgm:t>
        <a:bodyPr/>
        <a:lstStyle/>
        <a:p>
          <a:endParaRPr lang="en-IN"/>
        </a:p>
      </dgm:t>
    </dgm:pt>
    <dgm:pt modelId="{DEDAFA56-89AE-49D8-8C05-5C53EF6995BD}" type="pres">
      <dgm:prSet presAssocID="{8D31C680-7337-4322-A514-5224F7C483E5}" presName="parentText" presStyleLbl="node1" presStyleIdx="2" presStyleCnt="3" custScaleX="102193" custScaleY="249535">
        <dgm:presLayoutVars>
          <dgm:chMax val="0"/>
          <dgm:bulletEnabled val="1"/>
        </dgm:presLayoutVars>
      </dgm:prSet>
      <dgm:spPr/>
      <dgm:t>
        <a:bodyPr/>
        <a:lstStyle/>
        <a:p>
          <a:endParaRPr lang="en-IN"/>
        </a:p>
      </dgm:t>
    </dgm:pt>
    <dgm:pt modelId="{C13126F1-4BCC-4A7E-B553-1A90DA549F77}" type="pres">
      <dgm:prSet presAssocID="{8D31C680-7337-4322-A514-5224F7C483E5}" presName="negativeSpace" presStyleCnt="0"/>
      <dgm:spPr/>
    </dgm:pt>
    <dgm:pt modelId="{3620BDE3-43A8-4118-A2CE-A501C6910452}" type="pres">
      <dgm:prSet presAssocID="{8D31C680-7337-4322-A514-5224F7C483E5}" presName="childText" presStyleLbl="conFgAcc1" presStyleIdx="2" presStyleCnt="3" custScaleX="100000">
        <dgm:presLayoutVars>
          <dgm:bulletEnabled val="1"/>
        </dgm:presLayoutVars>
      </dgm:prSet>
      <dgm:spPr/>
    </dgm:pt>
  </dgm:ptLst>
  <dgm:cxnLst>
    <dgm:cxn modelId="{60D1A8BA-16D9-4684-8ADC-74486F17E2BE}" type="presOf" srcId="{492C46C9-4E61-4A32-833B-CE0A23F41DEB}" destId="{243568DC-EC2B-422F-BF71-E72639E152C6}" srcOrd="1" destOrd="0" presId="urn:microsoft.com/office/officeart/2005/8/layout/list1"/>
    <dgm:cxn modelId="{756773F7-7178-42C0-95F4-6A1AD590CC68}" type="presOf" srcId="{D04A39B8-8841-43C9-B10E-27DC2D46EF89}" destId="{07D22A71-F9F2-4EEB-A614-EC1DAC20972B}" srcOrd="1" destOrd="0" presId="urn:microsoft.com/office/officeart/2005/8/layout/list1"/>
    <dgm:cxn modelId="{4DB7159A-9D18-489B-AABE-9D799D8735AC}" type="presOf" srcId="{492C46C9-4E61-4A32-833B-CE0A23F41DEB}" destId="{BB4442EF-7C39-48F8-9069-765DE55EAABB}" srcOrd="0" destOrd="0" presId="urn:microsoft.com/office/officeart/2005/8/layout/list1"/>
    <dgm:cxn modelId="{F2890173-D178-4D3C-8379-5370DB36F010}" srcId="{ECF260BC-1B8C-48B5-A673-EDB6C66B6709}" destId="{8D31C680-7337-4322-A514-5224F7C483E5}" srcOrd="2" destOrd="0" parTransId="{38AFBBA4-4760-43DA-A371-33FDE0C6B8B1}" sibTransId="{5A791A09-568E-491A-854F-490B7CAC8E28}"/>
    <dgm:cxn modelId="{B0867863-B5B6-47DC-AD0F-E27DDFE91CFF}" srcId="{ECF260BC-1B8C-48B5-A673-EDB6C66B6709}" destId="{D04A39B8-8841-43C9-B10E-27DC2D46EF89}" srcOrd="0" destOrd="0" parTransId="{ED8B4582-DBB4-49DB-8ACB-0726AF077DB5}" sibTransId="{5461C602-E7A4-4A8A-AB2C-8356545C324B}"/>
    <dgm:cxn modelId="{4E7335CD-3462-47F5-88F7-E125CC21D3BF}" type="presOf" srcId="{ECF260BC-1B8C-48B5-A673-EDB6C66B6709}" destId="{36431B97-AA9B-495C-9D6D-371C4CBBB69C}" srcOrd="0" destOrd="0" presId="urn:microsoft.com/office/officeart/2005/8/layout/list1"/>
    <dgm:cxn modelId="{589AD3EE-6F38-4BBC-B60E-E5F633C5D7BD}" type="presOf" srcId="{8D31C680-7337-4322-A514-5224F7C483E5}" destId="{0AE6083D-6920-4F78-AC75-6B70D0C58361}" srcOrd="0" destOrd="0" presId="urn:microsoft.com/office/officeart/2005/8/layout/list1"/>
    <dgm:cxn modelId="{CB09014F-0129-4378-A8AE-E6D38E80EECE}" type="presOf" srcId="{D04A39B8-8841-43C9-B10E-27DC2D46EF89}" destId="{900A87C3-2CC5-4606-952D-1D7DF11F2142}" srcOrd="0" destOrd="0" presId="urn:microsoft.com/office/officeart/2005/8/layout/list1"/>
    <dgm:cxn modelId="{63FBA26B-BA27-474B-BBF1-CA250A705B19}" type="presOf" srcId="{8D31C680-7337-4322-A514-5224F7C483E5}" destId="{DEDAFA56-89AE-49D8-8C05-5C53EF6995BD}" srcOrd="1" destOrd="0" presId="urn:microsoft.com/office/officeart/2005/8/layout/list1"/>
    <dgm:cxn modelId="{AFF074C4-8D08-4175-86C9-C61F0E15000F}" srcId="{ECF260BC-1B8C-48B5-A673-EDB6C66B6709}" destId="{492C46C9-4E61-4A32-833B-CE0A23F41DEB}" srcOrd="1" destOrd="0" parTransId="{A2A50427-40C6-468F-A048-F69F0E366CEB}" sibTransId="{636B08C9-004F-4090-ABA0-B70AF9EF0DA9}"/>
    <dgm:cxn modelId="{24F2F176-EFD4-43C4-B9C7-6C2CA19A26E6}" type="presParOf" srcId="{36431B97-AA9B-495C-9D6D-371C4CBBB69C}" destId="{E992BB71-9C2C-4E98-A01A-21A0C1F824C5}" srcOrd="0" destOrd="0" presId="urn:microsoft.com/office/officeart/2005/8/layout/list1"/>
    <dgm:cxn modelId="{C27A897F-A8ED-43CF-B95F-402BA205A151}" type="presParOf" srcId="{E992BB71-9C2C-4E98-A01A-21A0C1F824C5}" destId="{900A87C3-2CC5-4606-952D-1D7DF11F2142}" srcOrd="0" destOrd="0" presId="urn:microsoft.com/office/officeart/2005/8/layout/list1"/>
    <dgm:cxn modelId="{53289915-09FC-48BE-AC3F-889F0FEDEAB3}" type="presParOf" srcId="{E992BB71-9C2C-4E98-A01A-21A0C1F824C5}" destId="{07D22A71-F9F2-4EEB-A614-EC1DAC20972B}" srcOrd="1" destOrd="0" presId="urn:microsoft.com/office/officeart/2005/8/layout/list1"/>
    <dgm:cxn modelId="{D7872345-A034-4064-BC78-962FE812CABA}" type="presParOf" srcId="{36431B97-AA9B-495C-9D6D-371C4CBBB69C}" destId="{F29B4DF8-334E-4E2C-A65E-9C8AB741B103}" srcOrd="1" destOrd="0" presId="urn:microsoft.com/office/officeart/2005/8/layout/list1"/>
    <dgm:cxn modelId="{04DB9DFD-4487-43BB-9D7C-924AC3553B6C}" type="presParOf" srcId="{36431B97-AA9B-495C-9D6D-371C4CBBB69C}" destId="{F56C98EF-652B-416F-9D90-758E0B63A7F9}" srcOrd="2" destOrd="0" presId="urn:microsoft.com/office/officeart/2005/8/layout/list1"/>
    <dgm:cxn modelId="{72C0B3F0-FB1A-48BF-8DD8-158B91D80062}" type="presParOf" srcId="{36431B97-AA9B-495C-9D6D-371C4CBBB69C}" destId="{C6E9A1FD-4867-46FD-BF2E-3ECA17125617}" srcOrd="3" destOrd="0" presId="urn:microsoft.com/office/officeart/2005/8/layout/list1"/>
    <dgm:cxn modelId="{8A37F59C-2433-447B-BAF1-9622C7CD59C6}" type="presParOf" srcId="{36431B97-AA9B-495C-9D6D-371C4CBBB69C}" destId="{71F406B9-0D27-483A-A0F5-118673345F39}" srcOrd="4" destOrd="0" presId="urn:microsoft.com/office/officeart/2005/8/layout/list1"/>
    <dgm:cxn modelId="{D47BD933-49A2-4F02-A0A0-452728B203AB}" type="presParOf" srcId="{71F406B9-0D27-483A-A0F5-118673345F39}" destId="{BB4442EF-7C39-48F8-9069-765DE55EAABB}" srcOrd="0" destOrd="0" presId="urn:microsoft.com/office/officeart/2005/8/layout/list1"/>
    <dgm:cxn modelId="{EC2D48AB-BEA3-4F8D-B9C1-43E51B84BF80}" type="presParOf" srcId="{71F406B9-0D27-483A-A0F5-118673345F39}" destId="{243568DC-EC2B-422F-BF71-E72639E152C6}" srcOrd="1" destOrd="0" presId="urn:microsoft.com/office/officeart/2005/8/layout/list1"/>
    <dgm:cxn modelId="{2E2377E9-2DD3-44BA-A607-8C38FF55C0E1}" type="presParOf" srcId="{36431B97-AA9B-495C-9D6D-371C4CBBB69C}" destId="{DB770336-3F79-4A95-BE22-B4B42908C3BC}" srcOrd="5" destOrd="0" presId="urn:microsoft.com/office/officeart/2005/8/layout/list1"/>
    <dgm:cxn modelId="{300B42D2-E7DF-42C9-A988-732319954290}" type="presParOf" srcId="{36431B97-AA9B-495C-9D6D-371C4CBBB69C}" destId="{99863D46-78DA-4CB7-AD38-873CEA1FAAC1}" srcOrd="6" destOrd="0" presId="urn:microsoft.com/office/officeart/2005/8/layout/list1"/>
    <dgm:cxn modelId="{CF6CE5EC-C8EB-490D-B44A-7BB85772A0BE}" type="presParOf" srcId="{36431B97-AA9B-495C-9D6D-371C4CBBB69C}" destId="{73F310C0-432E-4358-8525-25416D97FB21}" srcOrd="7" destOrd="0" presId="urn:microsoft.com/office/officeart/2005/8/layout/list1"/>
    <dgm:cxn modelId="{E5A5120E-5DD6-4C75-B373-186B0F2383B3}" type="presParOf" srcId="{36431B97-AA9B-495C-9D6D-371C4CBBB69C}" destId="{83483F89-E5C8-41DF-AF60-34A52EB230E9}" srcOrd="8" destOrd="0" presId="urn:microsoft.com/office/officeart/2005/8/layout/list1"/>
    <dgm:cxn modelId="{0AD28025-8361-4D16-921F-65886A23EDD7}" type="presParOf" srcId="{83483F89-E5C8-41DF-AF60-34A52EB230E9}" destId="{0AE6083D-6920-4F78-AC75-6B70D0C58361}" srcOrd="0" destOrd="0" presId="urn:microsoft.com/office/officeart/2005/8/layout/list1"/>
    <dgm:cxn modelId="{00CE6CE2-B3F1-4577-AB63-B8184D07BAA0}" type="presParOf" srcId="{83483F89-E5C8-41DF-AF60-34A52EB230E9}" destId="{DEDAFA56-89AE-49D8-8C05-5C53EF6995BD}" srcOrd="1" destOrd="0" presId="urn:microsoft.com/office/officeart/2005/8/layout/list1"/>
    <dgm:cxn modelId="{AC81595C-88DA-49F4-9DE1-B25F2193C87B}" type="presParOf" srcId="{36431B97-AA9B-495C-9D6D-371C4CBBB69C}" destId="{C13126F1-4BCC-4A7E-B553-1A90DA549F77}" srcOrd="9" destOrd="0" presId="urn:microsoft.com/office/officeart/2005/8/layout/list1"/>
    <dgm:cxn modelId="{153D383D-8A26-4FB7-92AB-DA0E64528892}" type="presParOf" srcId="{36431B97-AA9B-495C-9D6D-371C4CBBB69C}" destId="{3620BDE3-43A8-4118-A2CE-A501C691045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F260BC-1B8C-48B5-A673-EDB6C66B670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D04A39B8-8841-43C9-B10E-27DC2D46EF89}">
      <dgm:prSet phldrT="[Text]" custT="1"/>
      <dgm:spPr/>
      <dgm:t>
        <a:bodyPr/>
        <a:lstStyle/>
        <a:p>
          <a:pPr>
            <a:buSzPts val="1000"/>
            <a:buFont typeface="Symbol" panose="05050102010706020507" pitchFamily="18" charset="2"/>
            <a:buChar char=""/>
          </a:pPr>
          <a:r>
            <a:rPr lang="en-IN" sz="1800" dirty="0"/>
            <a:t>Making it available on the GST portal after logging in.</a:t>
          </a:r>
        </a:p>
      </dgm:t>
    </dgm:pt>
    <dgm:pt modelId="{ED8B4582-DBB4-49DB-8ACB-0726AF077DB5}" type="parTrans" cxnId="{B0867863-B5B6-47DC-AD0F-E27DDFE91CFF}">
      <dgm:prSet/>
      <dgm:spPr/>
      <dgm:t>
        <a:bodyPr/>
        <a:lstStyle/>
        <a:p>
          <a:endParaRPr lang="en-IN" sz="1800"/>
        </a:p>
      </dgm:t>
    </dgm:pt>
    <dgm:pt modelId="{5461C602-E7A4-4A8A-AB2C-8356545C324B}" type="sibTrans" cxnId="{B0867863-B5B6-47DC-AD0F-E27DDFE91CFF}">
      <dgm:prSet/>
      <dgm:spPr/>
      <dgm:t>
        <a:bodyPr/>
        <a:lstStyle/>
        <a:p>
          <a:endParaRPr lang="en-IN" sz="1800"/>
        </a:p>
      </dgm:t>
    </dgm:pt>
    <dgm:pt modelId="{61A80F1A-43F7-4D85-8535-B13D417C9B07}">
      <dgm:prSet custT="1"/>
      <dgm:spPr/>
      <dgm:t>
        <a:bodyPr/>
        <a:lstStyle/>
        <a:p>
          <a:pPr>
            <a:buSzPts val="1000"/>
            <a:buFont typeface="Symbol" panose="05050102010706020507" pitchFamily="18" charset="2"/>
            <a:buChar char=""/>
          </a:pPr>
          <a:r>
            <a:rPr lang="en-IN" sz="1800" dirty="0"/>
            <a:t>By publication in a regional newspaper being circulated in the locality- that of the taxpayer based on the last known residential address.</a:t>
          </a:r>
        </a:p>
      </dgm:t>
    </dgm:pt>
    <dgm:pt modelId="{BDE97500-1DD1-4012-850A-484985DCC6D4}" type="parTrans" cxnId="{6266306E-59D2-4280-B4BC-809F13CB4182}">
      <dgm:prSet/>
      <dgm:spPr/>
      <dgm:t>
        <a:bodyPr/>
        <a:lstStyle/>
        <a:p>
          <a:endParaRPr lang="en-IN" sz="1800"/>
        </a:p>
      </dgm:t>
    </dgm:pt>
    <dgm:pt modelId="{68B62FE4-D6F2-4064-A6B1-C2C48CA4EA3C}" type="sibTrans" cxnId="{6266306E-59D2-4280-B4BC-809F13CB4182}">
      <dgm:prSet/>
      <dgm:spPr/>
      <dgm:t>
        <a:bodyPr/>
        <a:lstStyle/>
        <a:p>
          <a:endParaRPr lang="en-IN" sz="1800"/>
        </a:p>
      </dgm:t>
    </dgm:pt>
    <dgm:pt modelId="{59EE92AF-44DC-4A87-B284-06C7FAC60844}">
      <dgm:prSet custT="1"/>
      <dgm:spPr/>
      <dgm:t>
        <a:bodyPr/>
        <a:lstStyle/>
        <a:p>
          <a:pPr>
            <a:buSzPts val="1000"/>
            <a:buFont typeface="Symbol" panose="05050102010706020507" pitchFamily="18" charset="2"/>
            <a:buChar char=""/>
          </a:pPr>
          <a:r>
            <a:rPr lang="en-IN" sz="1800" dirty="0"/>
            <a:t>If none of the above means is used, then by affixing it in some prominent place at his last known place of business / residence. If this is not found as reasonable by the tax authorities, they can affix a copy on the notice board of the office of the concerned officer / authority as a last resort.</a:t>
          </a:r>
        </a:p>
      </dgm:t>
    </dgm:pt>
    <dgm:pt modelId="{E653B7B1-01C7-488F-A863-682AEDEA7A6B}" type="parTrans" cxnId="{E591BACC-2080-4785-A66B-FD4372657E2E}">
      <dgm:prSet/>
      <dgm:spPr/>
      <dgm:t>
        <a:bodyPr/>
        <a:lstStyle/>
        <a:p>
          <a:endParaRPr lang="en-IN" sz="1800"/>
        </a:p>
      </dgm:t>
    </dgm:pt>
    <dgm:pt modelId="{4CAD3B5B-FD84-4D7D-9F5F-C2AE67FD2C0B}" type="sibTrans" cxnId="{E591BACC-2080-4785-A66B-FD4372657E2E}">
      <dgm:prSet/>
      <dgm:spPr/>
      <dgm:t>
        <a:bodyPr/>
        <a:lstStyle/>
        <a:p>
          <a:endParaRPr lang="en-IN" sz="1800"/>
        </a:p>
      </dgm:t>
    </dgm:pt>
    <dgm:pt modelId="{36431B97-AA9B-495C-9D6D-371C4CBBB69C}" type="pres">
      <dgm:prSet presAssocID="{ECF260BC-1B8C-48B5-A673-EDB6C66B6709}" presName="linear" presStyleCnt="0">
        <dgm:presLayoutVars>
          <dgm:dir/>
          <dgm:animLvl val="lvl"/>
          <dgm:resizeHandles val="exact"/>
        </dgm:presLayoutVars>
      </dgm:prSet>
      <dgm:spPr/>
      <dgm:t>
        <a:bodyPr/>
        <a:lstStyle/>
        <a:p>
          <a:endParaRPr lang="en-IN"/>
        </a:p>
      </dgm:t>
    </dgm:pt>
    <dgm:pt modelId="{E992BB71-9C2C-4E98-A01A-21A0C1F824C5}" type="pres">
      <dgm:prSet presAssocID="{D04A39B8-8841-43C9-B10E-27DC2D46EF89}" presName="parentLin" presStyleCnt="0"/>
      <dgm:spPr/>
    </dgm:pt>
    <dgm:pt modelId="{900A87C3-2CC5-4606-952D-1D7DF11F2142}" type="pres">
      <dgm:prSet presAssocID="{D04A39B8-8841-43C9-B10E-27DC2D46EF89}" presName="parentLeftMargin" presStyleLbl="node1" presStyleIdx="0" presStyleCnt="3"/>
      <dgm:spPr/>
      <dgm:t>
        <a:bodyPr/>
        <a:lstStyle/>
        <a:p>
          <a:endParaRPr lang="en-IN"/>
        </a:p>
      </dgm:t>
    </dgm:pt>
    <dgm:pt modelId="{07D22A71-F9F2-4EEB-A614-EC1DAC20972B}" type="pres">
      <dgm:prSet presAssocID="{D04A39B8-8841-43C9-B10E-27DC2D46EF89}" presName="parentText" presStyleLbl="node1" presStyleIdx="0" presStyleCnt="3" custScaleX="100663" custScaleY="497174">
        <dgm:presLayoutVars>
          <dgm:chMax val="0"/>
          <dgm:bulletEnabled val="1"/>
        </dgm:presLayoutVars>
      </dgm:prSet>
      <dgm:spPr/>
      <dgm:t>
        <a:bodyPr/>
        <a:lstStyle/>
        <a:p>
          <a:endParaRPr lang="en-IN"/>
        </a:p>
      </dgm:t>
    </dgm:pt>
    <dgm:pt modelId="{F29B4DF8-334E-4E2C-A65E-9C8AB741B103}" type="pres">
      <dgm:prSet presAssocID="{D04A39B8-8841-43C9-B10E-27DC2D46EF89}" presName="negativeSpace" presStyleCnt="0"/>
      <dgm:spPr/>
    </dgm:pt>
    <dgm:pt modelId="{F56C98EF-652B-416F-9D90-758E0B63A7F9}" type="pres">
      <dgm:prSet presAssocID="{D04A39B8-8841-43C9-B10E-27DC2D46EF89}" presName="childText" presStyleLbl="conFgAcc1" presStyleIdx="0" presStyleCnt="3" custScaleX="100000" custScaleY="112789">
        <dgm:presLayoutVars>
          <dgm:bulletEnabled val="1"/>
        </dgm:presLayoutVars>
      </dgm:prSet>
      <dgm:spPr/>
    </dgm:pt>
    <dgm:pt modelId="{C6E9A1FD-4867-46FD-BF2E-3ECA17125617}" type="pres">
      <dgm:prSet presAssocID="{5461C602-E7A4-4A8A-AB2C-8356545C324B}" presName="spaceBetweenRectangles" presStyleCnt="0"/>
      <dgm:spPr/>
    </dgm:pt>
    <dgm:pt modelId="{70259F87-DDF9-480F-9197-56C25D3530E4}" type="pres">
      <dgm:prSet presAssocID="{61A80F1A-43F7-4D85-8535-B13D417C9B07}" presName="parentLin" presStyleCnt="0"/>
      <dgm:spPr/>
    </dgm:pt>
    <dgm:pt modelId="{97F48BB0-9CB4-4895-BAC7-DACBDBAD6E4D}" type="pres">
      <dgm:prSet presAssocID="{61A80F1A-43F7-4D85-8535-B13D417C9B07}" presName="parentLeftMargin" presStyleLbl="node1" presStyleIdx="0" presStyleCnt="3"/>
      <dgm:spPr/>
      <dgm:t>
        <a:bodyPr/>
        <a:lstStyle/>
        <a:p>
          <a:endParaRPr lang="en-IN"/>
        </a:p>
      </dgm:t>
    </dgm:pt>
    <dgm:pt modelId="{B5CF4353-C759-482E-B495-12AD9027B4A6}" type="pres">
      <dgm:prSet presAssocID="{61A80F1A-43F7-4D85-8535-B13D417C9B07}" presName="parentText" presStyleLbl="node1" presStyleIdx="1" presStyleCnt="3" custScaleY="411590">
        <dgm:presLayoutVars>
          <dgm:chMax val="0"/>
          <dgm:bulletEnabled val="1"/>
        </dgm:presLayoutVars>
      </dgm:prSet>
      <dgm:spPr/>
      <dgm:t>
        <a:bodyPr/>
        <a:lstStyle/>
        <a:p>
          <a:endParaRPr lang="en-IN"/>
        </a:p>
      </dgm:t>
    </dgm:pt>
    <dgm:pt modelId="{04E04D08-FE9E-4A1C-9E26-44EF85700BC3}" type="pres">
      <dgm:prSet presAssocID="{61A80F1A-43F7-4D85-8535-B13D417C9B07}" presName="negativeSpace" presStyleCnt="0"/>
      <dgm:spPr/>
    </dgm:pt>
    <dgm:pt modelId="{CE2F6241-E6CF-4F05-BC67-4431449F5B97}" type="pres">
      <dgm:prSet presAssocID="{61A80F1A-43F7-4D85-8535-B13D417C9B07}" presName="childText" presStyleLbl="conFgAcc1" presStyleIdx="1" presStyleCnt="3">
        <dgm:presLayoutVars>
          <dgm:bulletEnabled val="1"/>
        </dgm:presLayoutVars>
      </dgm:prSet>
      <dgm:spPr/>
    </dgm:pt>
    <dgm:pt modelId="{C2BD428F-D0ED-49E6-9E3F-6AE0DE191835}" type="pres">
      <dgm:prSet presAssocID="{68B62FE4-D6F2-4064-A6B1-C2C48CA4EA3C}" presName="spaceBetweenRectangles" presStyleCnt="0"/>
      <dgm:spPr/>
    </dgm:pt>
    <dgm:pt modelId="{C86FC6AE-8C1D-4E83-89E5-9833E2EABE6D}" type="pres">
      <dgm:prSet presAssocID="{59EE92AF-44DC-4A87-B284-06C7FAC60844}" presName="parentLin" presStyleCnt="0"/>
      <dgm:spPr/>
    </dgm:pt>
    <dgm:pt modelId="{DD391771-F692-47DE-96A0-15FE3D9EC866}" type="pres">
      <dgm:prSet presAssocID="{59EE92AF-44DC-4A87-B284-06C7FAC60844}" presName="parentLeftMargin" presStyleLbl="node1" presStyleIdx="1" presStyleCnt="3"/>
      <dgm:spPr/>
      <dgm:t>
        <a:bodyPr/>
        <a:lstStyle/>
        <a:p>
          <a:endParaRPr lang="en-IN"/>
        </a:p>
      </dgm:t>
    </dgm:pt>
    <dgm:pt modelId="{80950A03-0621-498F-A9BB-0354A46E85AA}" type="pres">
      <dgm:prSet presAssocID="{59EE92AF-44DC-4A87-B284-06C7FAC60844}" presName="parentText" presStyleLbl="node1" presStyleIdx="2" presStyleCnt="3" custScaleY="571051">
        <dgm:presLayoutVars>
          <dgm:chMax val="0"/>
          <dgm:bulletEnabled val="1"/>
        </dgm:presLayoutVars>
      </dgm:prSet>
      <dgm:spPr/>
      <dgm:t>
        <a:bodyPr/>
        <a:lstStyle/>
        <a:p>
          <a:endParaRPr lang="en-IN"/>
        </a:p>
      </dgm:t>
    </dgm:pt>
    <dgm:pt modelId="{DFA1A911-C282-47D4-A8B1-535601BD8D5F}" type="pres">
      <dgm:prSet presAssocID="{59EE92AF-44DC-4A87-B284-06C7FAC60844}" presName="negativeSpace" presStyleCnt="0"/>
      <dgm:spPr/>
    </dgm:pt>
    <dgm:pt modelId="{E48DBB05-A6EF-4FE7-9D03-EB80D10DA851}" type="pres">
      <dgm:prSet presAssocID="{59EE92AF-44DC-4A87-B284-06C7FAC60844}" presName="childText" presStyleLbl="conFgAcc1" presStyleIdx="2" presStyleCnt="3">
        <dgm:presLayoutVars>
          <dgm:bulletEnabled val="1"/>
        </dgm:presLayoutVars>
      </dgm:prSet>
      <dgm:spPr/>
    </dgm:pt>
  </dgm:ptLst>
  <dgm:cxnLst>
    <dgm:cxn modelId="{D7A2CD40-858E-4546-BDA9-28298355EC04}" type="presOf" srcId="{59EE92AF-44DC-4A87-B284-06C7FAC60844}" destId="{DD391771-F692-47DE-96A0-15FE3D9EC866}" srcOrd="0" destOrd="0" presId="urn:microsoft.com/office/officeart/2005/8/layout/list1"/>
    <dgm:cxn modelId="{07BC32E1-F632-4F32-829E-EF30CED78D59}" type="presOf" srcId="{59EE92AF-44DC-4A87-B284-06C7FAC60844}" destId="{80950A03-0621-498F-A9BB-0354A46E85AA}" srcOrd="1" destOrd="0" presId="urn:microsoft.com/office/officeart/2005/8/layout/list1"/>
    <dgm:cxn modelId="{2E6BA390-6B9B-4CDB-8F88-89D23A161E65}" type="presOf" srcId="{61A80F1A-43F7-4D85-8535-B13D417C9B07}" destId="{B5CF4353-C759-482E-B495-12AD9027B4A6}" srcOrd="1" destOrd="0" presId="urn:microsoft.com/office/officeart/2005/8/layout/list1"/>
    <dgm:cxn modelId="{2490A737-0FB2-48A7-82AE-042EA3165E0B}" type="presOf" srcId="{61A80F1A-43F7-4D85-8535-B13D417C9B07}" destId="{97F48BB0-9CB4-4895-BAC7-DACBDBAD6E4D}" srcOrd="0" destOrd="0" presId="urn:microsoft.com/office/officeart/2005/8/layout/list1"/>
    <dgm:cxn modelId="{756773F7-7178-42C0-95F4-6A1AD590CC68}" type="presOf" srcId="{D04A39B8-8841-43C9-B10E-27DC2D46EF89}" destId="{07D22A71-F9F2-4EEB-A614-EC1DAC20972B}" srcOrd="1" destOrd="0" presId="urn:microsoft.com/office/officeart/2005/8/layout/list1"/>
    <dgm:cxn modelId="{B0867863-B5B6-47DC-AD0F-E27DDFE91CFF}" srcId="{ECF260BC-1B8C-48B5-A673-EDB6C66B6709}" destId="{D04A39B8-8841-43C9-B10E-27DC2D46EF89}" srcOrd="0" destOrd="0" parTransId="{ED8B4582-DBB4-49DB-8ACB-0726AF077DB5}" sibTransId="{5461C602-E7A4-4A8A-AB2C-8356545C324B}"/>
    <dgm:cxn modelId="{4E7335CD-3462-47F5-88F7-E125CC21D3BF}" type="presOf" srcId="{ECF260BC-1B8C-48B5-A673-EDB6C66B6709}" destId="{36431B97-AA9B-495C-9D6D-371C4CBBB69C}" srcOrd="0" destOrd="0" presId="urn:microsoft.com/office/officeart/2005/8/layout/list1"/>
    <dgm:cxn modelId="{6266306E-59D2-4280-B4BC-809F13CB4182}" srcId="{ECF260BC-1B8C-48B5-A673-EDB6C66B6709}" destId="{61A80F1A-43F7-4D85-8535-B13D417C9B07}" srcOrd="1" destOrd="0" parTransId="{BDE97500-1DD1-4012-850A-484985DCC6D4}" sibTransId="{68B62FE4-D6F2-4064-A6B1-C2C48CA4EA3C}"/>
    <dgm:cxn modelId="{CB09014F-0129-4378-A8AE-E6D38E80EECE}" type="presOf" srcId="{D04A39B8-8841-43C9-B10E-27DC2D46EF89}" destId="{900A87C3-2CC5-4606-952D-1D7DF11F2142}" srcOrd="0" destOrd="0" presId="urn:microsoft.com/office/officeart/2005/8/layout/list1"/>
    <dgm:cxn modelId="{E591BACC-2080-4785-A66B-FD4372657E2E}" srcId="{ECF260BC-1B8C-48B5-A673-EDB6C66B6709}" destId="{59EE92AF-44DC-4A87-B284-06C7FAC60844}" srcOrd="2" destOrd="0" parTransId="{E653B7B1-01C7-488F-A863-682AEDEA7A6B}" sibTransId="{4CAD3B5B-FD84-4D7D-9F5F-C2AE67FD2C0B}"/>
    <dgm:cxn modelId="{24F2F176-EFD4-43C4-B9C7-6C2CA19A26E6}" type="presParOf" srcId="{36431B97-AA9B-495C-9D6D-371C4CBBB69C}" destId="{E992BB71-9C2C-4E98-A01A-21A0C1F824C5}" srcOrd="0" destOrd="0" presId="urn:microsoft.com/office/officeart/2005/8/layout/list1"/>
    <dgm:cxn modelId="{C27A897F-A8ED-43CF-B95F-402BA205A151}" type="presParOf" srcId="{E992BB71-9C2C-4E98-A01A-21A0C1F824C5}" destId="{900A87C3-2CC5-4606-952D-1D7DF11F2142}" srcOrd="0" destOrd="0" presId="urn:microsoft.com/office/officeart/2005/8/layout/list1"/>
    <dgm:cxn modelId="{53289915-09FC-48BE-AC3F-889F0FEDEAB3}" type="presParOf" srcId="{E992BB71-9C2C-4E98-A01A-21A0C1F824C5}" destId="{07D22A71-F9F2-4EEB-A614-EC1DAC20972B}" srcOrd="1" destOrd="0" presId="urn:microsoft.com/office/officeart/2005/8/layout/list1"/>
    <dgm:cxn modelId="{D7872345-A034-4064-BC78-962FE812CABA}" type="presParOf" srcId="{36431B97-AA9B-495C-9D6D-371C4CBBB69C}" destId="{F29B4DF8-334E-4E2C-A65E-9C8AB741B103}" srcOrd="1" destOrd="0" presId="urn:microsoft.com/office/officeart/2005/8/layout/list1"/>
    <dgm:cxn modelId="{04DB9DFD-4487-43BB-9D7C-924AC3553B6C}" type="presParOf" srcId="{36431B97-AA9B-495C-9D6D-371C4CBBB69C}" destId="{F56C98EF-652B-416F-9D90-758E0B63A7F9}" srcOrd="2" destOrd="0" presId="urn:microsoft.com/office/officeart/2005/8/layout/list1"/>
    <dgm:cxn modelId="{72C0B3F0-FB1A-48BF-8DD8-158B91D80062}" type="presParOf" srcId="{36431B97-AA9B-495C-9D6D-371C4CBBB69C}" destId="{C6E9A1FD-4867-46FD-BF2E-3ECA17125617}" srcOrd="3" destOrd="0" presId="urn:microsoft.com/office/officeart/2005/8/layout/list1"/>
    <dgm:cxn modelId="{B1B28956-5EE4-4F70-AB5E-03F830F1ADA6}" type="presParOf" srcId="{36431B97-AA9B-495C-9D6D-371C4CBBB69C}" destId="{70259F87-DDF9-480F-9197-56C25D3530E4}" srcOrd="4" destOrd="0" presId="urn:microsoft.com/office/officeart/2005/8/layout/list1"/>
    <dgm:cxn modelId="{8C42FCC2-7A83-4935-9918-B73D14E1D915}" type="presParOf" srcId="{70259F87-DDF9-480F-9197-56C25D3530E4}" destId="{97F48BB0-9CB4-4895-BAC7-DACBDBAD6E4D}" srcOrd="0" destOrd="0" presId="urn:microsoft.com/office/officeart/2005/8/layout/list1"/>
    <dgm:cxn modelId="{FDDB1485-7623-4C0E-BCC2-1292FF3CADC0}" type="presParOf" srcId="{70259F87-DDF9-480F-9197-56C25D3530E4}" destId="{B5CF4353-C759-482E-B495-12AD9027B4A6}" srcOrd="1" destOrd="0" presId="urn:microsoft.com/office/officeart/2005/8/layout/list1"/>
    <dgm:cxn modelId="{1D6F9766-AD11-42AC-82AA-984BA8D99EA8}" type="presParOf" srcId="{36431B97-AA9B-495C-9D6D-371C4CBBB69C}" destId="{04E04D08-FE9E-4A1C-9E26-44EF85700BC3}" srcOrd="5" destOrd="0" presId="urn:microsoft.com/office/officeart/2005/8/layout/list1"/>
    <dgm:cxn modelId="{1B1931F0-CB3E-4658-AB97-C29FC52AD160}" type="presParOf" srcId="{36431B97-AA9B-495C-9D6D-371C4CBBB69C}" destId="{CE2F6241-E6CF-4F05-BC67-4431449F5B97}" srcOrd="6" destOrd="0" presId="urn:microsoft.com/office/officeart/2005/8/layout/list1"/>
    <dgm:cxn modelId="{7277675B-6C05-4068-B567-5F76C8BCF096}" type="presParOf" srcId="{36431B97-AA9B-495C-9D6D-371C4CBBB69C}" destId="{C2BD428F-D0ED-49E6-9E3F-6AE0DE191835}" srcOrd="7" destOrd="0" presId="urn:microsoft.com/office/officeart/2005/8/layout/list1"/>
    <dgm:cxn modelId="{A5EE6D7A-306C-4E39-99F5-75938659C035}" type="presParOf" srcId="{36431B97-AA9B-495C-9D6D-371C4CBBB69C}" destId="{C86FC6AE-8C1D-4E83-89E5-9833E2EABE6D}" srcOrd="8" destOrd="0" presId="urn:microsoft.com/office/officeart/2005/8/layout/list1"/>
    <dgm:cxn modelId="{7E398D7D-6B3D-4937-8713-480F7017E66E}" type="presParOf" srcId="{C86FC6AE-8C1D-4E83-89E5-9833E2EABE6D}" destId="{DD391771-F692-47DE-96A0-15FE3D9EC866}" srcOrd="0" destOrd="0" presId="urn:microsoft.com/office/officeart/2005/8/layout/list1"/>
    <dgm:cxn modelId="{A3BE43B5-DFFA-401A-BB84-895F0F75BEC4}" type="presParOf" srcId="{C86FC6AE-8C1D-4E83-89E5-9833E2EABE6D}" destId="{80950A03-0621-498F-A9BB-0354A46E85AA}" srcOrd="1" destOrd="0" presId="urn:microsoft.com/office/officeart/2005/8/layout/list1"/>
    <dgm:cxn modelId="{F0255C7D-82BD-4066-B0A7-AD291EBCFACC}" type="presParOf" srcId="{36431B97-AA9B-495C-9D6D-371C4CBBB69C}" destId="{DFA1A911-C282-47D4-A8B1-535601BD8D5F}" srcOrd="9" destOrd="0" presId="urn:microsoft.com/office/officeart/2005/8/layout/list1"/>
    <dgm:cxn modelId="{906BCA49-1F32-4B06-B823-7DCAC25B75A5}" type="presParOf" srcId="{36431B97-AA9B-495C-9D6D-371C4CBBB69C}" destId="{E48DBB05-A6EF-4FE7-9D03-EB80D10DA85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96F24E-6FA0-42A0-858D-D0478AD02F24}" type="doc">
      <dgm:prSet loTypeId="urn:microsoft.com/office/officeart/2005/8/layout/matrix1" loCatId="matrix" qsTypeId="urn:microsoft.com/office/officeart/2005/8/quickstyle/simple1" qsCatId="simple" csTypeId="urn:microsoft.com/office/officeart/2005/8/colors/accent0_3" csCatId="mainScheme" phldr="1"/>
      <dgm:spPr/>
      <dgm:t>
        <a:bodyPr/>
        <a:lstStyle/>
        <a:p>
          <a:endParaRPr lang="en-IN"/>
        </a:p>
      </dgm:t>
    </dgm:pt>
    <dgm:pt modelId="{668A7B22-A000-42B7-8753-663D8D9299CF}">
      <dgm:prSet phldrT="[Text]"/>
      <dgm:spPr/>
      <dgm:t>
        <a:bodyPr/>
        <a:lstStyle/>
        <a:p>
          <a:r>
            <a:rPr lang="en-IN" dirty="0"/>
            <a:t> Proper officer shall first seek  details from  registered person regarding all the invoices on which ITC has been availed by  registered person in his GSTR 3B but which are not reflecting in his GSTR 2A. He shall then ascertain fulfilment of the conditions of Sec, 16 of CGST Act in respect of ITC availed on such invoices by said registered person</a:t>
          </a:r>
        </a:p>
      </dgm:t>
    </dgm:pt>
    <dgm:pt modelId="{2F798736-EE8D-4D9A-B43C-208110474E5A}" type="parTrans" cxnId="{5AAA8F29-B4E5-43A3-BD12-EFA614EC0AB6}">
      <dgm:prSet/>
      <dgm:spPr/>
      <dgm:t>
        <a:bodyPr/>
        <a:lstStyle/>
        <a:p>
          <a:endParaRPr lang="en-IN"/>
        </a:p>
      </dgm:t>
    </dgm:pt>
    <dgm:pt modelId="{C4C2735D-755E-4D73-BFA8-ECC783ECCA59}" type="sibTrans" cxnId="{5AAA8F29-B4E5-43A3-BD12-EFA614EC0AB6}">
      <dgm:prSet/>
      <dgm:spPr/>
      <dgm:t>
        <a:bodyPr/>
        <a:lstStyle/>
        <a:p>
          <a:endParaRPr lang="en-IN"/>
        </a:p>
      </dgm:t>
    </dgm:pt>
    <dgm:pt modelId="{0DC2875E-1F82-44A7-86D3-68BEAB043E75}">
      <dgm:prSet phldrT="[Text]"/>
      <dgm:spPr/>
      <dgm:t>
        <a:bodyPr/>
        <a:lstStyle/>
        <a:p>
          <a:r>
            <a:rPr lang="en-IN" dirty="0"/>
            <a:t> Supplier filed  GSTR-1 as well as return in  GSTR-3B for a tax period, but  failed to report a particular supply in  GSTR-1, due to which the said supply does not get reflected in  GSTR-2A of  recipient.</a:t>
          </a:r>
        </a:p>
      </dgm:t>
    </dgm:pt>
    <dgm:pt modelId="{F1B55B8C-7D09-4DFA-81C0-C12D0CCCC965}" type="parTrans" cxnId="{BC05359A-EDF8-4ABC-956D-13A432817878}">
      <dgm:prSet/>
      <dgm:spPr/>
      <dgm:t>
        <a:bodyPr/>
        <a:lstStyle/>
        <a:p>
          <a:endParaRPr lang="en-IN"/>
        </a:p>
      </dgm:t>
    </dgm:pt>
    <dgm:pt modelId="{D6412D09-7074-4155-8AB7-CE3991638A95}" type="sibTrans" cxnId="{BC05359A-EDF8-4ABC-956D-13A432817878}">
      <dgm:prSet/>
      <dgm:spPr/>
      <dgm:t>
        <a:bodyPr/>
        <a:lstStyle/>
        <a:p>
          <a:endParaRPr lang="en-IN"/>
        </a:p>
      </dgm:t>
    </dgm:pt>
    <dgm:pt modelId="{9D0A6C7D-7E66-4E40-8CB7-479B9FC917F1}">
      <dgm:prSet phldrT="[Text]" custT="1"/>
      <dgm:spPr/>
      <dgm:t>
        <a:bodyPr/>
        <a:lstStyle/>
        <a:p>
          <a:r>
            <a:rPr lang="en-IN" sz="1600" dirty="0"/>
            <a:t> Supplier  failed to file  GSTR-1 for a tax period but filed  return in  GSTR-3B for said tax period, due to which  supplies made in  said tax period do not get reflected in  GSTR-2A of recipients.</a:t>
          </a:r>
        </a:p>
      </dgm:t>
    </dgm:pt>
    <dgm:pt modelId="{E25158B0-03DF-44B2-9148-1695F601D89E}" type="sibTrans" cxnId="{61C13FAA-065A-4229-A115-1F08D546696F}">
      <dgm:prSet/>
      <dgm:spPr/>
      <dgm:t>
        <a:bodyPr/>
        <a:lstStyle/>
        <a:p>
          <a:endParaRPr lang="en-IN"/>
        </a:p>
      </dgm:t>
    </dgm:pt>
    <dgm:pt modelId="{22C8DAF2-0006-4A43-9FAC-7271953DCB7C}" type="parTrans" cxnId="{61C13FAA-065A-4229-A115-1F08D546696F}">
      <dgm:prSet/>
      <dgm:spPr/>
      <dgm:t>
        <a:bodyPr/>
        <a:lstStyle/>
        <a:p>
          <a:endParaRPr lang="en-IN"/>
        </a:p>
      </dgm:t>
    </dgm:pt>
    <dgm:pt modelId="{29F392A7-99C9-438A-A335-193A4CEE3575}">
      <dgm:prSet phldrT="[Text]"/>
      <dgm:spPr/>
      <dgm:t>
        <a:bodyPr/>
        <a:lstStyle/>
        <a:p>
          <a:r>
            <a:rPr lang="en-IN" dirty="0"/>
            <a:t> Supplies made to a registered person &amp; invoice is issued as per Rule 46 of CGST Rules containing GSTIN of  recipient, but supplier wrongly reported  said supply as B2C supply, instead of B2B supply, in  FORM GSTR-1, due to which  said supply does not get reflected in FORM GSTR-2A of  said registered person.</a:t>
          </a:r>
        </a:p>
      </dgm:t>
    </dgm:pt>
    <dgm:pt modelId="{2B6964B6-C5A9-4D8D-99A7-74CC7628E79B}" type="parTrans" cxnId="{B12938B2-179A-4C6B-9E1A-FAD37CB1A414}">
      <dgm:prSet/>
      <dgm:spPr/>
      <dgm:t>
        <a:bodyPr/>
        <a:lstStyle/>
        <a:p>
          <a:endParaRPr lang="en-IN"/>
        </a:p>
      </dgm:t>
    </dgm:pt>
    <dgm:pt modelId="{30F3FDBC-6836-474D-9ED5-245FD7A7F5E2}" type="sibTrans" cxnId="{B12938B2-179A-4C6B-9E1A-FAD37CB1A414}">
      <dgm:prSet/>
      <dgm:spPr/>
      <dgm:t>
        <a:bodyPr/>
        <a:lstStyle/>
        <a:p>
          <a:endParaRPr lang="en-IN"/>
        </a:p>
      </dgm:t>
    </dgm:pt>
    <dgm:pt modelId="{48BA9EF2-046F-40DB-A600-C5666481076C}">
      <dgm:prSet phldrT="[Text]"/>
      <dgm:spPr/>
      <dgm:t>
        <a:bodyPr/>
        <a:lstStyle/>
        <a:p>
          <a:r>
            <a:rPr lang="en-IN" dirty="0"/>
            <a:t> Supplier filed FORM GSTR-1 as well as return in FORM GSTR-3B for a tax period, but he has declared the supply with wrong GSTIN of the recipient in FORM GSTR-1.</a:t>
          </a:r>
        </a:p>
      </dgm:t>
    </dgm:pt>
    <dgm:pt modelId="{AE06C267-B4A5-4707-8CE3-988B5BA19F8E}" type="parTrans" cxnId="{ACA3B66E-4CA0-449D-85F5-2CE2D8A3F4EA}">
      <dgm:prSet/>
      <dgm:spPr/>
      <dgm:t>
        <a:bodyPr/>
        <a:lstStyle/>
        <a:p>
          <a:endParaRPr lang="en-IN"/>
        </a:p>
      </dgm:t>
    </dgm:pt>
    <dgm:pt modelId="{23B2E7B5-3596-4E8E-895E-2F996464D8E6}" type="sibTrans" cxnId="{ACA3B66E-4CA0-449D-85F5-2CE2D8A3F4EA}">
      <dgm:prSet/>
      <dgm:spPr/>
      <dgm:t>
        <a:bodyPr/>
        <a:lstStyle/>
        <a:p>
          <a:endParaRPr lang="en-IN"/>
        </a:p>
      </dgm:t>
    </dgm:pt>
    <dgm:pt modelId="{24710E6A-8E35-4BD4-A98E-2C7A71FCB1CB}" type="pres">
      <dgm:prSet presAssocID="{9896F24E-6FA0-42A0-858D-D0478AD02F24}" presName="diagram" presStyleCnt="0">
        <dgm:presLayoutVars>
          <dgm:chMax val="1"/>
          <dgm:dir/>
          <dgm:animLvl val="ctr"/>
          <dgm:resizeHandles val="exact"/>
        </dgm:presLayoutVars>
      </dgm:prSet>
      <dgm:spPr/>
      <dgm:t>
        <a:bodyPr/>
        <a:lstStyle/>
        <a:p>
          <a:endParaRPr lang="en-IN"/>
        </a:p>
      </dgm:t>
    </dgm:pt>
    <dgm:pt modelId="{5790A353-05B1-4756-AC92-D1A1CC27CCD9}" type="pres">
      <dgm:prSet presAssocID="{9896F24E-6FA0-42A0-858D-D0478AD02F24}" presName="matrix" presStyleCnt="0"/>
      <dgm:spPr/>
    </dgm:pt>
    <dgm:pt modelId="{997E2E8A-03D4-4571-B433-B2F75E7459EB}" type="pres">
      <dgm:prSet presAssocID="{9896F24E-6FA0-42A0-858D-D0478AD02F24}" presName="tile1" presStyleLbl="node1" presStyleIdx="0" presStyleCnt="4"/>
      <dgm:spPr/>
      <dgm:t>
        <a:bodyPr/>
        <a:lstStyle/>
        <a:p>
          <a:endParaRPr lang="en-IN"/>
        </a:p>
      </dgm:t>
    </dgm:pt>
    <dgm:pt modelId="{7AF16520-EB46-4927-9C5E-EDAD39141BAD}" type="pres">
      <dgm:prSet presAssocID="{9896F24E-6FA0-42A0-858D-D0478AD02F24}" presName="tile1text" presStyleLbl="node1" presStyleIdx="0" presStyleCnt="4">
        <dgm:presLayoutVars>
          <dgm:chMax val="0"/>
          <dgm:chPref val="0"/>
          <dgm:bulletEnabled val="1"/>
        </dgm:presLayoutVars>
      </dgm:prSet>
      <dgm:spPr/>
      <dgm:t>
        <a:bodyPr/>
        <a:lstStyle/>
        <a:p>
          <a:endParaRPr lang="en-IN"/>
        </a:p>
      </dgm:t>
    </dgm:pt>
    <dgm:pt modelId="{A96A60CC-AF40-4CAB-AB6A-87C03C6D66DD}" type="pres">
      <dgm:prSet presAssocID="{9896F24E-6FA0-42A0-858D-D0478AD02F24}" presName="tile2" presStyleLbl="node1" presStyleIdx="1" presStyleCnt="4" custAng="0" custScaleY="102258"/>
      <dgm:spPr/>
      <dgm:t>
        <a:bodyPr/>
        <a:lstStyle/>
        <a:p>
          <a:endParaRPr lang="en-IN"/>
        </a:p>
      </dgm:t>
    </dgm:pt>
    <dgm:pt modelId="{332F44AD-23C7-48FD-8C1A-77451C4F89B2}" type="pres">
      <dgm:prSet presAssocID="{9896F24E-6FA0-42A0-858D-D0478AD02F24}" presName="tile2text" presStyleLbl="node1" presStyleIdx="1" presStyleCnt="4">
        <dgm:presLayoutVars>
          <dgm:chMax val="0"/>
          <dgm:chPref val="0"/>
          <dgm:bulletEnabled val="1"/>
        </dgm:presLayoutVars>
      </dgm:prSet>
      <dgm:spPr/>
      <dgm:t>
        <a:bodyPr/>
        <a:lstStyle/>
        <a:p>
          <a:endParaRPr lang="en-IN"/>
        </a:p>
      </dgm:t>
    </dgm:pt>
    <dgm:pt modelId="{F628B2A9-1261-41CC-A54F-1273496FB72E}" type="pres">
      <dgm:prSet presAssocID="{9896F24E-6FA0-42A0-858D-D0478AD02F24}" presName="tile3" presStyleLbl="node1" presStyleIdx="2" presStyleCnt="4"/>
      <dgm:spPr/>
      <dgm:t>
        <a:bodyPr/>
        <a:lstStyle/>
        <a:p>
          <a:endParaRPr lang="en-IN"/>
        </a:p>
      </dgm:t>
    </dgm:pt>
    <dgm:pt modelId="{82A05EDD-F307-44CB-AC8B-2C2674617D7F}" type="pres">
      <dgm:prSet presAssocID="{9896F24E-6FA0-42A0-858D-D0478AD02F24}" presName="tile3text" presStyleLbl="node1" presStyleIdx="2" presStyleCnt="4">
        <dgm:presLayoutVars>
          <dgm:chMax val="0"/>
          <dgm:chPref val="0"/>
          <dgm:bulletEnabled val="1"/>
        </dgm:presLayoutVars>
      </dgm:prSet>
      <dgm:spPr/>
      <dgm:t>
        <a:bodyPr/>
        <a:lstStyle/>
        <a:p>
          <a:endParaRPr lang="en-IN"/>
        </a:p>
      </dgm:t>
    </dgm:pt>
    <dgm:pt modelId="{F8A96E99-CCBA-4DC5-AB48-0B9D4F4613DD}" type="pres">
      <dgm:prSet presAssocID="{9896F24E-6FA0-42A0-858D-D0478AD02F24}" presName="tile4" presStyleLbl="node1" presStyleIdx="3" presStyleCnt="4"/>
      <dgm:spPr/>
      <dgm:t>
        <a:bodyPr/>
        <a:lstStyle/>
        <a:p>
          <a:endParaRPr lang="en-IN"/>
        </a:p>
      </dgm:t>
    </dgm:pt>
    <dgm:pt modelId="{CB895F34-C57D-4456-AC02-D0508AE353FD}" type="pres">
      <dgm:prSet presAssocID="{9896F24E-6FA0-42A0-858D-D0478AD02F24}" presName="tile4text" presStyleLbl="node1" presStyleIdx="3" presStyleCnt="4">
        <dgm:presLayoutVars>
          <dgm:chMax val="0"/>
          <dgm:chPref val="0"/>
          <dgm:bulletEnabled val="1"/>
        </dgm:presLayoutVars>
      </dgm:prSet>
      <dgm:spPr/>
      <dgm:t>
        <a:bodyPr/>
        <a:lstStyle/>
        <a:p>
          <a:endParaRPr lang="en-IN"/>
        </a:p>
      </dgm:t>
    </dgm:pt>
    <dgm:pt modelId="{A9FE21F4-6F22-4AD7-8DE0-909023269C5D}" type="pres">
      <dgm:prSet presAssocID="{9896F24E-6FA0-42A0-858D-D0478AD02F24}" presName="centerTile" presStyleLbl="fgShp" presStyleIdx="0" presStyleCnt="1" custScaleX="176404" custScaleY="128048">
        <dgm:presLayoutVars>
          <dgm:chMax val="0"/>
          <dgm:chPref val="0"/>
        </dgm:presLayoutVars>
      </dgm:prSet>
      <dgm:spPr/>
      <dgm:t>
        <a:bodyPr/>
        <a:lstStyle/>
        <a:p>
          <a:endParaRPr lang="en-IN"/>
        </a:p>
      </dgm:t>
    </dgm:pt>
  </dgm:ptLst>
  <dgm:cxnLst>
    <dgm:cxn modelId="{F704566F-D09B-43B1-B53A-FC0ABF4E6E02}" type="presOf" srcId="{29F392A7-99C9-438A-A335-193A4CEE3575}" destId="{F628B2A9-1261-41CC-A54F-1273496FB72E}" srcOrd="0" destOrd="0" presId="urn:microsoft.com/office/officeart/2005/8/layout/matrix1"/>
    <dgm:cxn modelId="{F8CF64A1-D2A0-45FB-AB9C-A2E9EE4E300D}" type="presOf" srcId="{9D0A6C7D-7E66-4E40-8CB7-479B9FC917F1}" destId="{7AF16520-EB46-4927-9C5E-EDAD39141BAD}" srcOrd="1" destOrd="0" presId="urn:microsoft.com/office/officeart/2005/8/layout/matrix1"/>
    <dgm:cxn modelId="{ACA3B66E-4CA0-449D-85F5-2CE2D8A3F4EA}" srcId="{668A7B22-A000-42B7-8753-663D8D9299CF}" destId="{48BA9EF2-046F-40DB-A600-C5666481076C}" srcOrd="3" destOrd="0" parTransId="{AE06C267-B4A5-4707-8CE3-988B5BA19F8E}" sibTransId="{23B2E7B5-3596-4E8E-895E-2F996464D8E6}"/>
    <dgm:cxn modelId="{BB6934A1-484C-40C7-B391-94773868DF73}" type="presOf" srcId="{0DC2875E-1F82-44A7-86D3-68BEAB043E75}" destId="{A96A60CC-AF40-4CAB-AB6A-87C03C6D66DD}" srcOrd="0" destOrd="0" presId="urn:microsoft.com/office/officeart/2005/8/layout/matrix1"/>
    <dgm:cxn modelId="{5AAA8F29-B4E5-43A3-BD12-EFA614EC0AB6}" srcId="{9896F24E-6FA0-42A0-858D-D0478AD02F24}" destId="{668A7B22-A000-42B7-8753-663D8D9299CF}" srcOrd="0" destOrd="0" parTransId="{2F798736-EE8D-4D9A-B43C-208110474E5A}" sibTransId="{C4C2735D-755E-4D73-BFA8-ECC783ECCA59}"/>
    <dgm:cxn modelId="{730A04D8-AEE2-4DCD-A507-DFADADE03D43}" type="presOf" srcId="{9896F24E-6FA0-42A0-858D-D0478AD02F24}" destId="{24710E6A-8E35-4BD4-A98E-2C7A71FCB1CB}" srcOrd="0" destOrd="0" presId="urn:microsoft.com/office/officeart/2005/8/layout/matrix1"/>
    <dgm:cxn modelId="{B12938B2-179A-4C6B-9E1A-FAD37CB1A414}" srcId="{668A7B22-A000-42B7-8753-663D8D9299CF}" destId="{29F392A7-99C9-438A-A335-193A4CEE3575}" srcOrd="2" destOrd="0" parTransId="{2B6964B6-C5A9-4D8D-99A7-74CC7628E79B}" sibTransId="{30F3FDBC-6836-474D-9ED5-245FD7A7F5E2}"/>
    <dgm:cxn modelId="{567CA215-8AC1-432E-B532-DB6995CD1872}" type="presOf" srcId="{0DC2875E-1F82-44A7-86D3-68BEAB043E75}" destId="{332F44AD-23C7-48FD-8C1A-77451C4F89B2}" srcOrd="1" destOrd="0" presId="urn:microsoft.com/office/officeart/2005/8/layout/matrix1"/>
    <dgm:cxn modelId="{6773068B-62F2-4B9C-9150-A427A65A9764}" type="presOf" srcId="{668A7B22-A000-42B7-8753-663D8D9299CF}" destId="{A9FE21F4-6F22-4AD7-8DE0-909023269C5D}" srcOrd="0" destOrd="0" presId="urn:microsoft.com/office/officeart/2005/8/layout/matrix1"/>
    <dgm:cxn modelId="{91772E1B-CC28-46EB-8EEE-4F704F66C64B}" type="presOf" srcId="{9D0A6C7D-7E66-4E40-8CB7-479B9FC917F1}" destId="{997E2E8A-03D4-4571-B433-B2F75E7459EB}" srcOrd="0" destOrd="0" presId="urn:microsoft.com/office/officeart/2005/8/layout/matrix1"/>
    <dgm:cxn modelId="{BC05359A-EDF8-4ABC-956D-13A432817878}" srcId="{668A7B22-A000-42B7-8753-663D8D9299CF}" destId="{0DC2875E-1F82-44A7-86D3-68BEAB043E75}" srcOrd="1" destOrd="0" parTransId="{F1B55B8C-7D09-4DFA-81C0-C12D0CCCC965}" sibTransId="{D6412D09-7074-4155-8AB7-CE3991638A95}"/>
    <dgm:cxn modelId="{332580CA-A339-4EE9-8976-859C61029519}" type="presOf" srcId="{48BA9EF2-046F-40DB-A600-C5666481076C}" destId="{CB895F34-C57D-4456-AC02-D0508AE353FD}" srcOrd="1" destOrd="0" presId="urn:microsoft.com/office/officeart/2005/8/layout/matrix1"/>
    <dgm:cxn modelId="{4CED4B93-50C0-4B3A-98CD-B5463C082AAE}" type="presOf" srcId="{48BA9EF2-046F-40DB-A600-C5666481076C}" destId="{F8A96E99-CCBA-4DC5-AB48-0B9D4F4613DD}" srcOrd="0" destOrd="0" presId="urn:microsoft.com/office/officeart/2005/8/layout/matrix1"/>
    <dgm:cxn modelId="{61C13FAA-065A-4229-A115-1F08D546696F}" srcId="{668A7B22-A000-42B7-8753-663D8D9299CF}" destId="{9D0A6C7D-7E66-4E40-8CB7-479B9FC917F1}" srcOrd="0" destOrd="0" parTransId="{22C8DAF2-0006-4A43-9FAC-7271953DCB7C}" sibTransId="{E25158B0-03DF-44B2-9148-1695F601D89E}"/>
    <dgm:cxn modelId="{DE1525AC-9012-48A4-8792-69C4C86BCA2F}" type="presOf" srcId="{29F392A7-99C9-438A-A335-193A4CEE3575}" destId="{82A05EDD-F307-44CB-AC8B-2C2674617D7F}" srcOrd="1" destOrd="0" presId="urn:microsoft.com/office/officeart/2005/8/layout/matrix1"/>
    <dgm:cxn modelId="{FAC6C340-6F2B-46E6-B0DC-79F309BA7D3D}" type="presParOf" srcId="{24710E6A-8E35-4BD4-A98E-2C7A71FCB1CB}" destId="{5790A353-05B1-4756-AC92-D1A1CC27CCD9}" srcOrd="0" destOrd="0" presId="urn:microsoft.com/office/officeart/2005/8/layout/matrix1"/>
    <dgm:cxn modelId="{70BB5024-3348-4E0E-B568-5ED82119F222}" type="presParOf" srcId="{5790A353-05B1-4756-AC92-D1A1CC27CCD9}" destId="{997E2E8A-03D4-4571-B433-B2F75E7459EB}" srcOrd="0" destOrd="0" presId="urn:microsoft.com/office/officeart/2005/8/layout/matrix1"/>
    <dgm:cxn modelId="{E570A157-207D-4F4D-8042-D622498C8969}" type="presParOf" srcId="{5790A353-05B1-4756-AC92-D1A1CC27CCD9}" destId="{7AF16520-EB46-4927-9C5E-EDAD39141BAD}" srcOrd="1" destOrd="0" presId="urn:microsoft.com/office/officeart/2005/8/layout/matrix1"/>
    <dgm:cxn modelId="{158B3B77-C16E-4625-99E9-73156013DDA5}" type="presParOf" srcId="{5790A353-05B1-4756-AC92-D1A1CC27CCD9}" destId="{A96A60CC-AF40-4CAB-AB6A-87C03C6D66DD}" srcOrd="2" destOrd="0" presId="urn:microsoft.com/office/officeart/2005/8/layout/matrix1"/>
    <dgm:cxn modelId="{0CCF6E04-A82C-446F-8124-BC8B73737EBE}" type="presParOf" srcId="{5790A353-05B1-4756-AC92-D1A1CC27CCD9}" destId="{332F44AD-23C7-48FD-8C1A-77451C4F89B2}" srcOrd="3" destOrd="0" presId="urn:microsoft.com/office/officeart/2005/8/layout/matrix1"/>
    <dgm:cxn modelId="{1AEA3836-1B8D-4783-BA4F-BDBD90B4B66A}" type="presParOf" srcId="{5790A353-05B1-4756-AC92-D1A1CC27CCD9}" destId="{F628B2A9-1261-41CC-A54F-1273496FB72E}" srcOrd="4" destOrd="0" presId="urn:microsoft.com/office/officeart/2005/8/layout/matrix1"/>
    <dgm:cxn modelId="{F1A98509-E265-43FE-8391-E52573CC9BF3}" type="presParOf" srcId="{5790A353-05B1-4756-AC92-D1A1CC27CCD9}" destId="{82A05EDD-F307-44CB-AC8B-2C2674617D7F}" srcOrd="5" destOrd="0" presId="urn:microsoft.com/office/officeart/2005/8/layout/matrix1"/>
    <dgm:cxn modelId="{D106F98A-2810-4555-ACBA-816CD36F89E6}" type="presParOf" srcId="{5790A353-05B1-4756-AC92-D1A1CC27CCD9}" destId="{F8A96E99-CCBA-4DC5-AB48-0B9D4F4613DD}" srcOrd="6" destOrd="0" presId="urn:microsoft.com/office/officeart/2005/8/layout/matrix1"/>
    <dgm:cxn modelId="{91879A69-AE76-4284-99BE-D6A7B6053F18}" type="presParOf" srcId="{5790A353-05B1-4756-AC92-D1A1CC27CCD9}" destId="{CB895F34-C57D-4456-AC02-D0508AE353FD}" srcOrd="7" destOrd="0" presId="urn:microsoft.com/office/officeart/2005/8/layout/matrix1"/>
    <dgm:cxn modelId="{773D8A43-7505-4629-82B9-FF79AF3FF9A1}" type="presParOf" srcId="{24710E6A-8E35-4BD4-A98E-2C7A71FCB1CB}" destId="{A9FE21F4-6F22-4AD7-8DE0-909023269C5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28304-1242-4688-8139-2AE570EA3674}">
      <dsp:nvSpPr>
        <dsp:cNvPr id="0" name=""/>
        <dsp:cNvSpPr/>
      </dsp:nvSpPr>
      <dsp:spPr>
        <a:xfrm>
          <a:off x="-6669097" y="-1019826"/>
          <a:ext cx="7937483" cy="7937483"/>
        </a:xfrm>
        <a:prstGeom prst="blockArc">
          <a:avLst>
            <a:gd name="adj1" fmla="val 18900000"/>
            <a:gd name="adj2" fmla="val 2700000"/>
            <a:gd name="adj3" fmla="val 272"/>
          </a:avLst>
        </a:pr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EB1F40-B4A5-48E7-94C7-96B7E8BC465A}">
      <dsp:nvSpPr>
        <dsp:cNvPr id="0" name=""/>
        <dsp:cNvSpPr/>
      </dsp:nvSpPr>
      <dsp:spPr>
        <a:xfrm>
          <a:off x="553995" y="368496"/>
          <a:ext cx="9877454" cy="737464"/>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585363" tIns="58420" rIns="58420" bIns="58420" numCol="1" spcCol="1270" anchor="ctr" anchorCtr="0">
          <a:noAutofit/>
        </a:bodyPr>
        <a:lstStyle/>
        <a:p>
          <a:pPr lvl="0" algn="l" defTabSz="1022350">
            <a:lnSpc>
              <a:spcPct val="90000"/>
            </a:lnSpc>
            <a:spcBef>
              <a:spcPct val="0"/>
            </a:spcBef>
            <a:spcAft>
              <a:spcPct val="35000"/>
            </a:spcAft>
            <a:buSzPts val="1000"/>
            <a:buFont typeface="Symbol" panose="05050102010706020507" pitchFamily="18" charset="2"/>
            <a:buChar char=""/>
          </a:pPr>
          <a:r>
            <a:rPr lang="en-IN" sz="2300" kern="1200" dirty="0"/>
            <a:t>Non-payment of GST liability / short-payment of tax with/ without intent to defraud: show cause notice </a:t>
          </a:r>
        </a:p>
      </dsp:txBody>
      <dsp:txXfrm>
        <a:off x="553995" y="368496"/>
        <a:ext cx="9877454" cy="737464"/>
      </dsp:txXfrm>
    </dsp:sp>
    <dsp:sp modelId="{5F722D64-7833-49CF-B502-0CE77D04D0DC}">
      <dsp:nvSpPr>
        <dsp:cNvPr id="0" name=""/>
        <dsp:cNvSpPr/>
      </dsp:nvSpPr>
      <dsp:spPr>
        <a:xfrm>
          <a:off x="93079" y="276313"/>
          <a:ext cx="921830" cy="921830"/>
        </a:xfrm>
        <a:prstGeom prst="ellipse">
          <a:avLst/>
        </a:prstGeom>
        <a:solidFill>
          <a:schemeClr val="lt1">
            <a:hueOff val="0"/>
            <a:satOff val="0"/>
            <a:lumOff val="0"/>
            <a:alphaOff val="0"/>
          </a:schemeClr>
        </a:solidFill>
        <a:ln w="12700" cap="rnd" cmpd="sng" algn="ctr">
          <a:solidFill>
            <a:schemeClr val="accent5">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3BA26AE2-E157-48B4-A26E-9BA372ED06E6}">
      <dsp:nvSpPr>
        <dsp:cNvPr id="0" name=""/>
        <dsp:cNvSpPr/>
      </dsp:nvSpPr>
      <dsp:spPr>
        <a:xfrm>
          <a:off x="1082440" y="1474339"/>
          <a:ext cx="9349009" cy="737464"/>
        </a:xfrm>
        <a:prstGeom prst="rect">
          <a:avLst/>
        </a:prstGeom>
        <a:gradFill rotWithShape="0">
          <a:gsLst>
            <a:gs pos="0">
              <a:schemeClr val="accent5">
                <a:hueOff val="-3504824"/>
                <a:satOff val="5153"/>
                <a:lumOff val="4412"/>
                <a:alphaOff val="0"/>
                <a:tint val="96000"/>
                <a:lumMod val="100000"/>
              </a:schemeClr>
            </a:gs>
            <a:gs pos="78000">
              <a:schemeClr val="accent5">
                <a:hueOff val="-3504824"/>
                <a:satOff val="5153"/>
                <a:lumOff val="4412"/>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585363" tIns="58420" rIns="58420" bIns="58420" numCol="1" spcCol="1270" anchor="ctr" anchorCtr="0">
          <a:noAutofit/>
        </a:bodyPr>
        <a:lstStyle/>
        <a:p>
          <a:pPr lvl="0" algn="l" defTabSz="1022350">
            <a:lnSpc>
              <a:spcPct val="90000"/>
            </a:lnSpc>
            <a:spcBef>
              <a:spcPct val="0"/>
            </a:spcBef>
            <a:spcAft>
              <a:spcPct val="35000"/>
            </a:spcAft>
            <a:buSzPts val="1000"/>
            <a:buFont typeface="Symbol" panose="05050102010706020507" pitchFamily="18" charset="2"/>
            <a:buChar char=""/>
          </a:pPr>
          <a:r>
            <a:rPr lang="en-IN" sz="2300" kern="1200" dirty="0"/>
            <a:t>GST Refund  wrongly made with / without  intent to defraud: show cause notice </a:t>
          </a:r>
        </a:p>
      </dsp:txBody>
      <dsp:txXfrm>
        <a:off x="1082440" y="1474339"/>
        <a:ext cx="9349009" cy="737464"/>
      </dsp:txXfrm>
    </dsp:sp>
    <dsp:sp modelId="{7645141D-4CFB-49AB-8D10-B6F84750E352}">
      <dsp:nvSpPr>
        <dsp:cNvPr id="0" name=""/>
        <dsp:cNvSpPr/>
      </dsp:nvSpPr>
      <dsp:spPr>
        <a:xfrm>
          <a:off x="621525" y="1382156"/>
          <a:ext cx="921830" cy="921830"/>
        </a:xfrm>
        <a:prstGeom prst="ellipse">
          <a:avLst/>
        </a:prstGeom>
        <a:solidFill>
          <a:schemeClr val="lt1">
            <a:hueOff val="0"/>
            <a:satOff val="0"/>
            <a:lumOff val="0"/>
            <a:alphaOff val="0"/>
          </a:schemeClr>
        </a:solidFill>
        <a:ln w="12700" cap="rnd" cmpd="sng" algn="ctr">
          <a:solidFill>
            <a:schemeClr val="accent5">
              <a:hueOff val="-3504824"/>
              <a:satOff val="5153"/>
              <a:lumOff val="4412"/>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F91D0920-D0B0-4526-B142-B663F10A0331}">
      <dsp:nvSpPr>
        <dsp:cNvPr id="0" name=""/>
        <dsp:cNvSpPr/>
      </dsp:nvSpPr>
      <dsp:spPr>
        <a:xfrm>
          <a:off x="1244631" y="2580182"/>
          <a:ext cx="9186818" cy="737464"/>
        </a:xfrm>
        <a:prstGeom prst="rect">
          <a:avLst/>
        </a:prstGeom>
        <a:gradFill rotWithShape="0">
          <a:gsLst>
            <a:gs pos="0">
              <a:schemeClr val="accent5">
                <a:hueOff val="-7009648"/>
                <a:satOff val="10306"/>
                <a:lumOff val="8824"/>
                <a:alphaOff val="0"/>
                <a:tint val="96000"/>
                <a:lumMod val="100000"/>
              </a:schemeClr>
            </a:gs>
            <a:gs pos="78000">
              <a:schemeClr val="accent5">
                <a:hueOff val="-7009648"/>
                <a:satOff val="10306"/>
                <a:lumOff val="8824"/>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585363" tIns="58420" rIns="58420" bIns="58420" numCol="1" spcCol="1270" anchor="ctr" anchorCtr="0">
          <a:noAutofit/>
        </a:bodyPr>
        <a:lstStyle/>
        <a:p>
          <a:pPr lvl="0" algn="l" defTabSz="1022350">
            <a:lnSpc>
              <a:spcPct val="90000"/>
            </a:lnSpc>
            <a:spcBef>
              <a:spcPct val="0"/>
            </a:spcBef>
            <a:spcAft>
              <a:spcPct val="35000"/>
            </a:spcAft>
            <a:buSzPts val="1000"/>
            <a:buFont typeface="Symbol" panose="05050102010706020507" pitchFamily="18" charset="2"/>
            <a:buChar char=""/>
          </a:pPr>
          <a:r>
            <a:rPr lang="en-IN" sz="2300" kern="1200" dirty="0"/>
            <a:t> ITC  wrongly availed / utilised.</a:t>
          </a:r>
        </a:p>
      </dsp:txBody>
      <dsp:txXfrm>
        <a:off x="1244631" y="2580182"/>
        <a:ext cx="9186818" cy="737464"/>
      </dsp:txXfrm>
    </dsp:sp>
    <dsp:sp modelId="{2618B42F-2ADE-4647-9EE8-8830140075A3}">
      <dsp:nvSpPr>
        <dsp:cNvPr id="0" name=""/>
        <dsp:cNvSpPr/>
      </dsp:nvSpPr>
      <dsp:spPr>
        <a:xfrm>
          <a:off x="783715" y="2487999"/>
          <a:ext cx="921830" cy="921830"/>
        </a:xfrm>
        <a:prstGeom prst="ellipse">
          <a:avLst/>
        </a:prstGeom>
        <a:solidFill>
          <a:schemeClr val="lt1">
            <a:hueOff val="0"/>
            <a:satOff val="0"/>
            <a:lumOff val="0"/>
            <a:alphaOff val="0"/>
          </a:schemeClr>
        </a:solidFill>
        <a:ln w="12700" cap="rnd" cmpd="sng" algn="ctr">
          <a:solidFill>
            <a:schemeClr val="accent5">
              <a:hueOff val="-7009648"/>
              <a:satOff val="10306"/>
              <a:lumOff val="8824"/>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B3A47AC8-B8A7-4A03-B36D-3952675BED4C}">
      <dsp:nvSpPr>
        <dsp:cNvPr id="0" name=""/>
        <dsp:cNvSpPr/>
      </dsp:nvSpPr>
      <dsp:spPr>
        <a:xfrm>
          <a:off x="1082440" y="3686025"/>
          <a:ext cx="9349009" cy="737464"/>
        </a:xfrm>
        <a:prstGeom prst="rect">
          <a:avLst/>
        </a:prstGeom>
        <a:gradFill rotWithShape="0">
          <a:gsLst>
            <a:gs pos="0">
              <a:schemeClr val="accent5">
                <a:hueOff val="-10514473"/>
                <a:satOff val="15460"/>
                <a:lumOff val="13235"/>
                <a:alphaOff val="0"/>
                <a:tint val="96000"/>
                <a:lumMod val="100000"/>
              </a:schemeClr>
            </a:gs>
            <a:gs pos="78000">
              <a:schemeClr val="accent5">
                <a:hueOff val="-10514473"/>
                <a:satOff val="15460"/>
                <a:lumOff val="13235"/>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585363" tIns="58420" rIns="58420" bIns="58420" numCol="1" spcCol="1270" anchor="ctr" anchorCtr="0">
          <a:noAutofit/>
        </a:bodyPr>
        <a:lstStyle/>
        <a:p>
          <a:pPr lvl="0" algn="l" defTabSz="1022350">
            <a:lnSpc>
              <a:spcPct val="90000"/>
            </a:lnSpc>
            <a:spcBef>
              <a:spcPct val="0"/>
            </a:spcBef>
            <a:spcAft>
              <a:spcPct val="35000"/>
            </a:spcAft>
            <a:buSzPts val="1000"/>
            <a:buFont typeface="Symbol" panose="05050102010706020507" pitchFamily="18" charset="2"/>
            <a:buChar char=""/>
          </a:pPr>
          <a:r>
            <a:rPr lang="en-IN" sz="2300" kern="1200" dirty="0"/>
            <a:t>Where a business  liable but failed to obtain GST registration &amp; not discharged tax &amp; other liabilities </a:t>
          </a:r>
        </a:p>
      </dsp:txBody>
      <dsp:txXfrm>
        <a:off x="1082440" y="3686025"/>
        <a:ext cx="9349009" cy="737464"/>
      </dsp:txXfrm>
    </dsp:sp>
    <dsp:sp modelId="{33631591-1702-4E8D-9618-D1D8A48B2173}">
      <dsp:nvSpPr>
        <dsp:cNvPr id="0" name=""/>
        <dsp:cNvSpPr/>
      </dsp:nvSpPr>
      <dsp:spPr>
        <a:xfrm>
          <a:off x="621525" y="3593842"/>
          <a:ext cx="921830" cy="921830"/>
        </a:xfrm>
        <a:prstGeom prst="ellipse">
          <a:avLst/>
        </a:prstGeom>
        <a:solidFill>
          <a:schemeClr val="lt1">
            <a:hueOff val="0"/>
            <a:satOff val="0"/>
            <a:lumOff val="0"/>
            <a:alphaOff val="0"/>
          </a:schemeClr>
        </a:solidFill>
        <a:ln w="12700" cap="rnd" cmpd="sng" algn="ctr">
          <a:solidFill>
            <a:schemeClr val="accent5">
              <a:hueOff val="-10514473"/>
              <a:satOff val="15460"/>
              <a:lumOff val="13235"/>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2468F8C-33A1-422D-9FEF-7559C64861E2}">
      <dsp:nvSpPr>
        <dsp:cNvPr id="0" name=""/>
        <dsp:cNvSpPr/>
      </dsp:nvSpPr>
      <dsp:spPr>
        <a:xfrm>
          <a:off x="553995" y="4791868"/>
          <a:ext cx="9877454" cy="737464"/>
        </a:xfrm>
        <a:prstGeom prst="rect">
          <a:avLst/>
        </a:prstGeom>
        <a:gradFill rotWithShape="0">
          <a:gsLst>
            <a:gs pos="0">
              <a:schemeClr val="accent5">
                <a:hueOff val="-14019296"/>
                <a:satOff val="20613"/>
                <a:lumOff val="17647"/>
                <a:alphaOff val="0"/>
                <a:tint val="96000"/>
                <a:lumMod val="100000"/>
              </a:schemeClr>
            </a:gs>
            <a:gs pos="78000">
              <a:schemeClr val="accent5">
                <a:hueOff val="-14019296"/>
                <a:satOff val="20613"/>
                <a:lumOff val="1764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585363" tIns="58420" rIns="58420" bIns="58420" numCol="1" spcCol="1270" anchor="ctr" anchorCtr="0">
          <a:noAutofit/>
        </a:bodyPr>
        <a:lstStyle/>
        <a:p>
          <a:pPr lvl="0" algn="l" defTabSz="1022350">
            <a:lnSpc>
              <a:spcPct val="90000"/>
            </a:lnSpc>
            <a:spcBef>
              <a:spcPct val="0"/>
            </a:spcBef>
            <a:spcAft>
              <a:spcPct val="35000"/>
            </a:spcAft>
            <a:buSzPts val="1000"/>
            <a:buFont typeface="Symbol" panose="05050102010706020507" pitchFamily="18" charset="2"/>
            <a:buChar char=""/>
          </a:pPr>
          <a:r>
            <a:rPr lang="en-IN" sz="2300" kern="1200" dirty="0"/>
            <a:t>Inconsistencies in reporting of Exports in GSTR-1 with information available on  ICEGATE.</a:t>
          </a:r>
        </a:p>
      </dsp:txBody>
      <dsp:txXfrm>
        <a:off x="553995" y="4791868"/>
        <a:ext cx="9877454" cy="737464"/>
      </dsp:txXfrm>
    </dsp:sp>
    <dsp:sp modelId="{0B8A760E-D982-475B-9261-37C334DB7372}">
      <dsp:nvSpPr>
        <dsp:cNvPr id="0" name=""/>
        <dsp:cNvSpPr/>
      </dsp:nvSpPr>
      <dsp:spPr>
        <a:xfrm>
          <a:off x="93079" y="4699685"/>
          <a:ext cx="921830" cy="921830"/>
        </a:xfrm>
        <a:prstGeom prst="ellipse">
          <a:avLst/>
        </a:prstGeom>
        <a:solidFill>
          <a:schemeClr val="lt1">
            <a:hueOff val="0"/>
            <a:satOff val="0"/>
            <a:lumOff val="0"/>
            <a:alphaOff val="0"/>
          </a:schemeClr>
        </a:solidFill>
        <a:ln w="12700" cap="rnd" cmpd="sng" algn="ctr">
          <a:solidFill>
            <a:schemeClr val="accent5">
              <a:hueOff val="-14019296"/>
              <a:satOff val="20613"/>
              <a:lumOff val="17647"/>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28304-1242-4688-8139-2AE570EA3674}">
      <dsp:nvSpPr>
        <dsp:cNvPr id="0" name=""/>
        <dsp:cNvSpPr/>
      </dsp:nvSpPr>
      <dsp:spPr>
        <a:xfrm>
          <a:off x="-6560199" y="-1003271"/>
          <a:ext cx="7808120" cy="7808120"/>
        </a:xfrm>
        <a:prstGeom prst="blockArc">
          <a:avLst>
            <a:gd name="adj1" fmla="val 18900000"/>
            <a:gd name="adj2" fmla="val 2700000"/>
            <a:gd name="adj3" fmla="val 277"/>
          </a:avLst>
        </a:pr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49D6AA-5ECF-4801-AB71-484DA850444D}">
      <dsp:nvSpPr>
        <dsp:cNvPr id="0" name=""/>
        <dsp:cNvSpPr/>
      </dsp:nvSpPr>
      <dsp:spPr>
        <a:xfrm>
          <a:off x="653010" y="446025"/>
          <a:ext cx="10737673" cy="892514"/>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08434" tIns="71120" rIns="71120" bIns="71120" numCol="1" spcCol="1270" anchor="ctr" anchorCtr="0">
          <a:noAutofit/>
        </a:bodyPr>
        <a:lstStyle/>
        <a:p>
          <a:pPr lvl="0" algn="l" defTabSz="1244600">
            <a:lnSpc>
              <a:spcPct val="90000"/>
            </a:lnSpc>
            <a:spcBef>
              <a:spcPct val="0"/>
            </a:spcBef>
            <a:spcAft>
              <a:spcPct val="35000"/>
            </a:spcAft>
            <a:buSzPts val="1000"/>
            <a:buFont typeface="Symbol" panose="05050102010706020507" pitchFamily="18" charset="2"/>
            <a:buChar char=""/>
          </a:pPr>
          <a:r>
            <a:rPr lang="en-IN" sz="2800" kern="1200" dirty="0"/>
            <a:t>Inconsistent declaration in GSTR-1 &amp; e-way bill </a:t>
          </a:r>
        </a:p>
      </dsp:txBody>
      <dsp:txXfrm>
        <a:off x="653010" y="446025"/>
        <a:ext cx="10737673" cy="892514"/>
      </dsp:txXfrm>
    </dsp:sp>
    <dsp:sp modelId="{AC49F737-9813-492F-8589-C5C3EE5BFE4E}">
      <dsp:nvSpPr>
        <dsp:cNvPr id="0" name=""/>
        <dsp:cNvSpPr/>
      </dsp:nvSpPr>
      <dsp:spPr>
        <a:xfrm>
          <a:off x="95188" y="334460"/>
          <a:ext cx="1115643" cy="1115643"/>
        </a:xfrm>
        <a:prstGeom prst="ellipse">
          <a:avLst/>
        </a:prstGeom>
        <a:solidFill>
          <a:schemeClr val="lt1">
            <a:hueOff val="0"/>
            <a:satOff val="0"/>
            <a:lumOff val="0"/>
            <a:alphaOff val="0"/>
          </a:schemeClr>
        </a:solidFill>
        <a:ln w="12700" cap="rnd" cmpd="sng" algn="ctr">
          <a:solidFill>
            <a:schemeClr val="accent5">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F8334208-19D3-4472-B4FD-5A69A132F083}">
      <dsp:nvSpPr>
        <dsp:cNvPr id="0" name=""/>
        <dsp:cNvSpPr/>
      </dsp:nvSpPr>
      <dsp:spPr>
        <a:xfrm>
          <a:off x="1164709" y="1785029"/>
          <a:ext cx="10225974" cy="892514"/>
        </a:xfrm>
        <a:prstGeom prst="rect">
          <a:avLst/>
        </a:prstGeom>
        <a:gradFill rotWithShape="0">
          <a:gsLst>
            <a:gs pos="0">
              <a:schemeClr val="accent5">
                <a:hueOff val="-4673099"/>
                <a:satOff val="6871"/>
                <a:lumOff val="5882"/>
                <a:alphaOff val="0"/>
                <a:tint val="96000"/>
                <a:lumMod val="100000"/>
              </a:schemeClr>
            </a:gs>
            <a:gs pos="78000">
              <a:schemeClr val="accent5">
                <a:hueOff val="-4673099"/>
                <a:satOff val="6871"/>
                <a:lumOff val="5882"/>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08434" tIns="71120" rIns="71120" bIns="71120" numCol="1" spcCol="1270" anchor="ctr" anchorCtr="0">
          <a:noAutofit/>
        </a:bodyPr>
        <a:lstStyle/>
        <a:p>
          <a:pPr lvl="0" algn="l" defTabSz="1244600">
            <a:lnSpc>
              <a:spcPct val="90000"/>
            </a:lnSpc>
            <a:spcBef>
              <a:spcPct val="0"/>
            </a:spcBef>
            <a:spcAft>
              <a:spcPct val="35000"/>
            </a:spcAft>
            <a:buSzPts val="1000"/>
            <a:buFont typeface="Symbol" panose="05050102010706020507" pitchFamily="18" charset="2"/>
            <a:buChar char=""/>
          </a:pPr>
          <a:r>
            <a:rPr lang="en-IN" sz="2800" kern="1200" dirty="0"/>
            <a:t>Mismatch in details reported between GSTR-1  &amp; GSTR-3B: scrutiny notice</a:t>
          </a:r>
        </a:p>
      </dsp:txBody>
      <dsp:txXfrm>
        <a:off x="1164709" y="1785029"/>
        <a:ext cx="10225974" cy="892514"/>
      </dsp:txXfrm>
    </dsp:sp>
    <dsp:sp modelId="{5B45A15D-263F-4C24-B297-5852F716272A}">
      <dsp:nvSpPr>
        <dsp:cNvPr id="0" name=""/>
        <dsp:cNvSpPr/>
      </dsp:nvSpPr>
      <dsp:spPr>
        <a:xfrm>
          <a:off x="606887" y="1673465"/>
          <a:ext cx="1115643" cy="1115643"/>
        </a:xfrm>
        <a:prstGeom prst="ellipse">
          <a:avLst/>
        </a:prstGeom>
        <a:solidFill>
          <a:schemeClr val="lt1">
            <a:hueOff val="0"/>
            <a:satOff val="0"/>
            <a:lumOff val="0"/>
            <a:alphaOff val="0"/>
          </a:schemeClr>
        </a:solidFill>
        <a:ln w="12700" cap="rnd" cmpd="sng" algn="ctr">
          <a:solidFill>
            <a:schemeClr val="accent5">
              <a:hueOff val="-4673099"/>
              <a:satOff val="6871"/>
              <a:lumOff val="5882"/>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2498A12-D3E7-4058-B520-BBE7E620E680}">
      <dsp:nvSpPr>
        <dsp:cNvPr id="0" name=""/>
        <dsp:cNvSpPr/>
      </dsp:nvSpPr>
      <dsp:spPr>
        <a:xfrm>
          <a:off x="1164709" y="3124033"/>
          <a:ext cx="10225974" cy="892514"/>
        </a:xfrm>
        <a:prstGeom prst="rect">
          <a:avLst/>
        </a:prstGeom>
        <a:gradFill rotWithShape="0">
          <a:gsLst>
            <a:gs pos="0">
              <a:schemeClr val="accent5">
                <a:hueOff val="-9346198"/>
                <a:satOff val="13742"/>
                <a:lumOff val="11765"/>
                <a:alphaOff val="0"/>
                <a:tint val="96000"/>
                <a:lumMod val="100000"/>
              </a:schemeClr>
            </a:gs>
            <a:gs pos="78000">
              <a:schemeClr val="accent5">
                <a:hueOff val="-9346198"/>
                <a:satOff val="13742"/>
                <a:lumOff val="11765"/>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08434" tIns="71120" rIns="71120" bIns="71120" numCol="1" spcCol="1270" anchor="ctr" anchorCtr="0">
          <a:noAutofit/>
        </a:bodyPr>
        <a:lstStyle/>
        <a:p>
          <a:pPr lvl="0" algn="l" defTabSz="1244600">
            <a:lnSpc>
              <a:spcPct val="90000"/>
            </a:lnSpc>
            <a:spcBef>
              <a:spcPct val="0"/>
            </a:spcBef>
            <a:spcAft>
              <a:spcPct val="35000"/>
            </a:spcAft>
            <a:buSzPts val="1000"/>
            <a:buFont typeface="Symbol" panose="05050102010706020507" pitchFamily="18" charset="2"/>
            <a:buChar char=""/>
          </a:pPr>
          <a:r>
            <a:rPr lang="en-IN" sz="2800" kern="1200" dirty="0"/>
            <a:t>Difference in ITC claim in GSTR-3B vis-a-vis GSTR-2A/2B</a:t>
          </a:r>
        </a:p>
      </dsp:txBody>
      <dsp:txXfrm>
        <a:off x="1164709" y="3124033"/>
        <a:ext cx="10225974" cy="892514"/>
      </dsp:txXfrm>
    </dsp:sp>
    <dsp:sp modelId="{839094A6-58A1-4893-A8D6-F2A4A4BB12DB}">
      <dsp:nvSpPr>
        <dsp:cNvPr id="0" name=""/>
        <dsp:cNvSpPr/>
      </dsp:nvSpPr>
      <dsp:spPr>
        <a:xfrm>
          <a:off x="606887" y="3012469"/>
          <a:ext cx="1115643" cy="1115643"/>
        </a:xfrm>
        <a:prstGeom prst="ellipse">
          <a:avLst/>
        </a:prstGeom>
        <a:solidFill>
          <a:schemeClr val="lt1">
            <a:hueOff val="0"/>
            <a:satOff val="0"/>
            <a:lumOff val="0"/>
            <a:alphaOff val="0"/>
          </a:schemeClr>
        </a:solidFill>
        <a:ln w="12700" cap="rnd" cmpd="sng" algn="ctr">
          <a:solidFill>
            <a:schemeClr val="accent5">
              <a:hueOff val="-9346198"/>
              <a:satOff val="13742"/>
              <a:lumOff val="11765"/>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CE38741C-6F93-489F-94CF-7FB72B2CB0DC}">
      <dsp:nvSpPr>
        <dsp:cNvPr id="0" name=""/>
        <dsp:cNvSpPr/>
      </dsp:nvSpPr>
      <dsp:spPr>
        <a:xfrm>
          <a:off x="653010" y="4463037"/>
          <a:ext cx="10737673" cy="892514"/>
        </a:xfrm>
        <a:prstGeom prst="rect">
          <a:avLst/>
        </a:prstGeom>
        <a:gradFill rotWithShape="0">
          <a:gsLst>
            <a:gs pos="0">
              <a:schemeClr val="accent5">
                <a:hueOff val="-14019296"/>
                <a:satOff val="20613"/>
                <a:lumOff val="17647"/>
                <a:alphaOff val="0"/>
                <a:tint val="96000"/>
                <a:lumMod val="100000"/>
              </a:schemeClr>
            </a:gs>
            <a:gs pos="78000">
              <a:schemeClr val="accent5">
                <a:hueOff val="-14019296"/>
                <a:satOff val="20613"/>
                <a:lumOff val="1764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08434" tIns="71120" rIns="71120" bIns="71120" numCol="1" spcCol="1270" anchor="ctr" anchorCtr="0">
          <a:noAutofit/>
        </a:bodyPr>
        <a:lstStyle/>
        <a:p>
          <a:pPr lvl="0" algn="l" defTabSz="1244600">
            <a:lnSpc>
              <a:spcPct val="90000"/>
            </a:lnSpc>
            <a:spcBef>
              <a:spcPct val="0"/>
            </a:spcBef>
            <a:spcAft>
              <a:spcPct val="35000"/>
            </a:spcAft>
            <a:buSzPts val="1000"/>
            <a:buFont typeface="Symbol" panose="05050102010706020507" pitchFamily="18" charset="2"/>
            <a:buChar char=""/>
          </a:pPr>
          <a:r>
            <a:rPr lang="en-IN" sz="2800" kern="1200" dirty="0"/>
            <a:t>Delay in filing of GSTR-1 &amp; GSTR-3B consecutively for more than six months</a:t>
          </a:r>
        </a:p>
      </dsp:txBody>
      <dsp:txXfrm>
        <a:off x="653010" y="4463037"/>
        <a:ext cx="10737673" cy="892514"/>
      </dsp:txXfrm>
    </dsp:sp>
    <dsp:sp modelId="{369462B6-BC24-41E6-9B2D-E85D77EC69CA}">
      <dsp:nvSpPr>
        <dsp:cNvPr id="0" name=""/>
        <dsp:cNvSpPr/>
      </dsp:nvSpPr>
      <dsp:spPr>
        <a:xfrm>
          <a:off x="95188" y="4351473"/>
          <a:ext cx="1115643" cy="1115643"/>
        </a:xfrm>
        <a:prstGeom prst="ellipse">
          <a:avLst/>
        </a:prstGeom>
        <a:solidFill>
          <a:schemeClr val="lt1">
            <a:hueOff val="0"/>
            <a:satOff val="0"/>
            <a:lumOff val="0"/>
            <a:alphaOff val="0"/>
          </a:schemeClr>
        </a:solidFill>
        <a:ln w="12700" cap="rnd" cmpd="sng" algn="ctr">
          <a:solidFill>
            <a:schemeClr val="accent5">
              <a:hueOff val="-14019296"/>
              <a:satOff val="20613"/>
              <a:lumOff val="17647"/>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28304-1242-4688-8139-2AE570EA3674}">
      <dsp:nvSpPr>
        <dsp:cNvPr id="0" name=""/>
        <dsp:cNvSpPr/>
      </dsp:nvSpPr>
      <dsp:spPr>
        <a:xfrm>
          <a:off x="-6666337" y="-1019826"/>
          <a:ext cx="7937483" cy="7937483"/>
        </a:xfrm>
        <a:prstGeom prst="blockArc">
          <a:avLst>
            <a:gd name="adj1" fmla="val 18900000"/>
            <a:gd name="adj2" fmla="val 2700000"/>
            <a:gd name="adj3" fmla="val 272"/>
          </a:avLst>
        </a:pr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EB7C71-65CC-498C-BF5F-479676850598}">
      <dsp:nvSpPr>
        <dsp:cNvPr id="0" name=""/>
        <dsp:cNvSpPr/>
      </dsp:nvSpPr>
      <dsp:spPr>
        <a:xfrm>
          <a:off x="818618" y="589783"/>
          <a:ext cx="9615591" cy="1179566"/>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936281" tIns="50800" rIns="50800" bIns="50800" numCol="1" spcCol="1270" anchor="ctr" anchorCtr="0">
          <a:noAutofit/>
        </a:bodyPr>
        <a:lstStyle/>
        <a:p>
          <a:pPr lvl="0" algn="l" defTabSz="889000">
            <a:lnSpc>
              <a:spcPct val="90000"/>
            </a:lnSpc>
            <a:spcBef>
              <a:spcPct val="0"/>
            </a:spcBef>
            <a:spcAft>
              <a:spcPct val="35000"/>
            </a:spcAft>
            <a:buSzPts val="1000"/>
            <a:buFont typeface="Symbol" panose="05050102010706020507" pitchFamily="18" charset="2"/>
            <a:buChar char=""/>
          </a:pPr>
          <a:r>
            <a:rPr lang="en-IN" sz="2000" kern="1200" dirty="0"/>
            <a:t>For furnishing any information related to records to be maintained by a taxpayer</a:t>
          </a:r>
        </a:p>
      </dsp:txBody>
      <dsp:txXfrm>
        <a:off x="818618" y="589783"/>
        <a:ext cx="9615591" cy="1179566"/>
      </dsp:txXfrm>
    </dsp:sp>
    <dsp:sp modelId="{0B44916E-DFD5-43F3-B807-3D3C6A7A6181}">
      <dsp:nvSpPr>
        <dsp:cNvPr id="0" name=""/>
        <dsp:cNvSpPr/>
      </dsp:nvSpPr>
      <dsp:spPr>
        <a:xfrm>
          <a:off x="81390" y="442337"/>
          <a:ext cx="1474457" cy="1474457"/>
        </a:xfrm>
        <a:prstGeom prst="ellipse">
          <a:avLst/>
        </a:prstGeom>
        <a:solidFill>
          <a:schemeClr val="lt1">
            <a:hueOff val="0"/>
            <a:satOff val="0"/>
            <a:lumOff val="0"/>
            <a:alphaOff val="0"/>
          </a:schemeClr>
        </a:solidFill>
        <a:ln w="12700" cap="rnd" cmpd="sng" algn="ctr">
          <a:solidFill>
            <a:schemeClr val="accent5">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A92D5AAA-B453-42B3-9B24-FB2752B02623}">
      <dsp:nvSpPr>
        <dsp:cNvPr id="0" name=""/>
        <dsp:cNvSpPr/>
      </dsp:nvSpPr>
      <dsp:spPr>
        <a:xfrm>
          <a:off x="1247391" y="2321385"/>
          <a:ext cx="9186818" cy="1255058"/>
        </a:xfrm>
        <a:prstGeom prst="rect">
          <a:avLst/>
        </a:prstGeom>
        <a:gradFill rotWithShape="0">
          <a:gsLst>
            <a:gs pos="0">
              <a:schemeClr val="accent5">
                <a:hueOff val="-7009648"/>
                <a:satOff val="10306"/>
                <a:lumOff val="8824"/>
                <a:alphaOff val="0"/>
                <a:tint val="96000"/>
                <a:lumMod val="100000"/>
              </a:schemeClr>
            </a:gs>
            <a:gs pos="78000">
              <a:schemeClr val="accent5">
                <a:hueOff val="-7009648"/>
                <a:satOff val="10306"/>
                <a:lumOff val="8824"/>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936281" tIns="50800" rIns="50800" bIns="50800" numCol="1" spcCol="1270" anchor="ctr" anchorCtr="0">
          <a:noAutofit/>
        </a:bodyPr>
        <a:lstStyle/>
        <a:p>
          <a:pPr lvl="0" algn="l" defTabSz="889000">
            <a:lnSpc>
              <a:spcPct val="90000"/>
            </a:lnSpc>
            <a:spcBef>
              <a:spcPct val="0"/>
            </a:spcBef>
            <a:spcAft>
              <a:spcPct val="35000"/>
            </a:spcAft>
            <a:buSzPts val="1000"/>
            <a:buFont typeface="Symbol" panose="05050102010706020507" pitchFamily="18" charset="2"/>
            <a:buChar char=""/>
          </a:pPr>
          <a:r>
            <a:rPr lang="en-IN" sz="2000" kern="1200"/>
            <a:t>Non-reduction of prices due to reduced GST Rates with effect from the date notified by CBIC. Thereby, a default is committed by taxpayer (seller) for non-passing of the benefit of reduced prices (or GST rates) to the ultimate consumers. The practice is known as profiteering. </a:t>
          </a:r>
          <a:endParaRPr lang="en-IN" sz="2000" kern="1200" dirty="0"/>
        </a:p>
      </dsp:txBody>
      <dsp:txXfrm>
        <a:off x="1247391" y="2321385"/>
        <a:ext cx="9186818" cy="1255058"/>
      </dsp:txXfrm>
    </dsp:sp>
    <dsp:sp modelId="{78954B38-968E-49EC-8CBF-EFB7D4BD9C5A}">
      <dsp:nvSpPr>
        <dsp:cNvPr id="0" name=""/>
        <dsp:cNvSpPr/>
      </dsp:nvSpPr>
      <dsp:spPr>
        <a:xfrm>
          <a:off x="510162" y="2211686"/>
          <a:ext cx="1474457" cy="1474457"/>
        </a:xfrm>
        <a:prstGeom prst="ellipse">
          <a:avLst/>
        </a:prstGeom>
        <a:solidFill>
          <a:schemeClr val="lt1">
            <a:hueOff val="0"/>
            <a:satOff val="0"/>
            <a:lumOff val="0"/>
            <a:alphaOff val="0"/>
          </a:schemeClr>
        </a:solidFill>
        <a:ln w="12700" cap="rnd" cmpd="sng" algn="ctr">
          <a:solidFill>
            <a:schemeClr val="accent5">
              <a:hueOff val="-7009648"/>
              <a:satOff val="10306"/>
              <a:lumOff val="8824"/>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E6D9A42-B18D-42A2-B0D9-2D54FB816C2A}">
      <dsp:nvSpPr>
        <dsp:cNvPr id="0" name=""/>
        <dsp:cNvSpPr/>
      </dsp:nvSpPr>
      <dsp:spPr>
        <a:xfrm>
          <a:off x="818618" y="4128481"/>
          <a:ext cx="9615591" cy="1179566"/>
        </a:xfrm>
        <a:prstGeom prst="rect">
          <a:avLst/>
        </a:prstGeom>
        <a:gradFill rotWithShape="0">
          <a:gsLst>
            <a:gs pos="0">
              <a:schemeClr val="accent5">
                <a:hueOff val="-14019296"/>
                <a:satOff val="20613"/>
                <a:lumOff val="17647"/>
                <a:alphaOff val="0"/>
                <a:tint val="96000"/>
                <a:lumMod val="100000"/>
              </a:schemeClr>
            </a:gs>
            <a:gs pos="78000">
              <a:schemeClr val="accent5">
                <a:hueOff val="-14019296"/>
                <a:satOff val="20613"/>
                <a:lumOff val="1764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936281" tIns="50800" rIns="50800" bIns="50800" numCol="1" spcCol="1270" anchor="ctr" anchorCtr="0">
          <a:noAutofit/>
        </a:bodyPr>
        <a:lstStyle/>
        <a:p>
          <a:pPr lvl="0" algn="l" defTabSz="889000">
            <a:lnSpc>
              <a:spcPct val="90000"/>
            </a:lnSpc>
            <a:spcBef>
              <a:spcPct val="0"/>
            </a:spcBef>
            <a:spcAft>
              <a:spcPct val="35000"/>
            </a:spcAft>
            <a:buSzPts val="1000"/>
            <a:buFont typeface="Symbol" panose="05050102010706020507" pitchFamily="18" charset="2"/>
            <a:buChar char=""/>
          </a:pPr>
          <a:r>
            <a:rPr lang="en-IN" sz="2000" kern="1200" dirty="0"/>
            <a:t>Conduct of  audit by tax authorities</a:t>
          </a:r>
        </a:p>
      </dsp:txBody>
      <dsp:txXfrm>
        <a:off x="818618" y="4128481"/>
        <a:ext cx="9615591" cy="1179566"/>
      </dsp:txXfrm>
    </dsp:sp>
    <dsp:sp modelId="{93FC6711-7E95-4CC6-971A-1302D49C97B3}">
      <dsp:nvSpPr>
        <dsp:cNvPr id="0" name=""/>
        <dsp:cNvSpPr/>
      </dsp:nvSpPr>
      <dsp:spPr>
        <a:xfrm>
          <a:off x="81390" y="3981035"/>
          <a:ext cx="1474457" cy="1474457"/>
        </a:xfrm>
        <a:prstGeom prst="ellipse">
          <a:avLst/>
        </a:prstGeom>
        <a:solidFill>
          <a:schemeClr val="lt1">
            <a:hueOff val="0"/>
            <a:satOff val="0"/>
            <a:lumOff val="0"/>
            <a:alphaOff val="0"/>
          </a:schemeClr>
        </a:solidFill>
        <a:ln w="12700" cap="rnd" cmpd="sng" algn="ctr">
          <a:solidFill>
            <a:schemeClr val="accent5">
              <a:hueOff val="-14019296"/>
              <a:satOff val="20613"/>
              <a:lumOff val="17647"/>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6C98EF-652B-416F-9D90-758E0B63A7F9}">
      <dsp:nvSpPr>
        <dsp:cNvPr id="0" name=""/>
        <dsp:cNvSpPr/>
      </dsp:nvSpPr>
      <dsp:spPr>
        <a:xfrm>
          <a:off x="0" y="1779207"/>
          <a:ext cx="10959080" cy="428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D22A71-F9F2-4EEB-A614-EC1DAC20972B}">
      <dsp:nvSpPr>
        <dsp:cNvPr id="0" name=""/>
        <dsp:cNvSpPr/>
      </dsp:nvSpPr>
      <dsp:spPr>
        <a:xfrm>
          <a:off x="547954" y="456803"/>
          <a:ext cx="7722217" cy="157332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9959" tIns="0" rIns="289959" bIns="0" numCol="1" spcCol="1270" anchor="ctr" anchorCtr="0">
          <a:noAutofit/>
        </a:bodyPr>
        <a:lstStyle/>
        <a:p>
          <a:pPr lvl="0" algn="l" defTabSz="755650">
            <a:lnSpc>
              <a:spcPct val="90000"/>
            </a:lnSpc>
            <a:spcBef>
              <a:spcPct val="0"/>
            </a:spcBef>
            <a:spcAft>
              <a:spcPct val="35000"/>
            </a:spcAft>
            <a:buSzPts val="1000"/>
            <a:buFont typeface="Symbol" panose="05050102010706020507" pitchFamily="18" charset="2"/>
            <a:buChar char=""/>
          </a:pPr>
          <a:r>
            <a:rPr lang="en-IN" sz="1700" kern="1200" dirty="0"/>
            <a:t>Hand-delivering the notice  directly / by a messenger by a courier to the taxpayer / his representative.</a:t>
          </a:r>
        </a:p>
      </dsp:txBody>
      <dsp:txXfrm>
        <a:off x="624757" y="533606"/>
        <a:ext cx="7568611" cy="1419717"/>
      </dsp:txXfrm>
    </dsp:sp>
    <dsp:sp modelId="{99863D46-78DA-4CB7-AD38-873CEA1FAAC1}">
      <dsp:nvSpPr>
        <dsp:cNvPr id="0" name=""/>
        <dsp:cNvSpPr/>
      </dsp:nvSpPr>
      <dsp:spPr>
        <a:xfrm>
          <a:off x="0" y="3637914"/>
          <a:ext cx="10959080" cy="428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3568DC-EC2B-422F-BF71-E72639E152C6}">
      <dsp:nvSpPr>
        <dsp:cNvPr id="0" name=""/>
        <dsp:cNvSpPr/>
      </dsp:nvSpPr>
      <dsp:spPr>
        <a:xfrm>
          <a:off x="547418" y="2299407"/>
          <a:ext cx="7830093" cy="158942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9959" tIns="0" rIns="289959" bIns="0" numCol="1" spcCol="1270" anchor="ctr" anchorCtr="0">
          <a:noAutofit/>
        </a:bodyPr>
        <a:lstStyle/>
        <a:p>
          <a:pPr lvl="0" algn="l" defTabSz="755650">
            <a:lnSpc>
              <a:spcPct val="90000"/>
            </a:lnSpc>
            <a:spcBef>
              <a:spcPct val="0"/>
            </a:spcBef>
            <a:spcAft>
              <a:spcPct val="35000"/>
            </a:spcAft>
            <a:buSzPts val="1000"/>
            <a:buFont typeface="Symbol" panose="05050102010706020507" pitchFamily="18" charset="2"/>
            <a:buChar char=""/>
          </a:pPr>
          <a:r>
            <a:rPr lang="en-IN" sz="1700" kern="1200" dirty="0"/>
            <a:t>By registered post /a speed post / a courier with an acknowledgement- addressed to the last known place of the business of the taxpayer.</a:t>
          </a:r>
        </a:p>
      </dsp:txBody>
      <dsp:txXfrm>
        <a:off x="625007" y="2376996"/>
        <a:ext cx="7674915" cy="1434249"/>
      </dsp:txXfrm>
    </dsp:sp>
    <dsp:sp modelId="{3620BDE3-43A8-4118-A2CE-A501C6910452}">
      <dsp:nvSpPr>
        <dsp:cNvPr id="0" name=""/>
        <dsp:cNvSpPr/>
      </dsp:nvSpPr>
      <dsp:spPr>
        <a:xfrm>
          <a:off x="0" y="5159461"/>
          <a:ext cx="10959080" cy="428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DAFA56-89AE-49D8-8C05-5C53EF6995BD}">
      <dsp:nvSpPr>
        <dsp:cNvPr id="0" name=""/>
        <dsp:cNvSpPr/>
      </dsp:nvSpPr>
      <dsp:spPr>
        <a:xfrm>
          <a:off x="547954" y="4158114"/>
          <a:ext cx="7839588" cy="12522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9959" tIns="0" rIns="289959" bIns="0" numCol="1" spcCol="1270" anchor="ctr" anchorCtr="0">
          <a:noAutofit/>
        </a:bodyPr>
        <a:lstStyle/>
        <a:p>
          <a:pPr lvl="0" algn="l" defTabSz="755650">
            <a:lnSpc>
              <a:spcPct val="90000"/>
            </a:lnSpc>
            <a:spcBef>
              <a:spcPct val="0"/>
            </a:spcBef>
            <a:spcAft>
              <a:spcPct val="35000"/>
            </a:spcAft>
            <a:buSzPts val="1000"/>
            <a:buFont typeface="Symbol" panose="05050102010706020507" pitchFamily="18" charset="2"/>
            <a:buChar char=""/>
          </a:pPr>
          <a:r>
            <a:rPr lang="en-IN" sz="1700" kern="1200"/>
            <a:t>Communication to the email address  </a:t>
          </a:r>
        </a:p>
      </dsp:txBody>
      <dsp:txXfrm>
        <a:off x="609085" y="4219245"/>
        <a:ext cx="7717326" cy="11300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6C98EF-652B-416F-9D90-758E0B63A7F9}">
      <dsp:nvSpPr>
        <dsp:cNvPr id="0" name=""/>
        <dsp:cNvSpPr/>
      </dsp:nvSpPr>
      <dsp:spPr>
        <a:xfrm>
          <a:off x="0" y="1713296"/>
          <a:ext cx="10959080" cy="341073"/>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D22A71-F9F2-4EEB-A614-EC1DAC20972B}">
      <dsp:nvSpPr>
        <dsp:cNvPr id="0" name=""/>
        <dsp:cNvSpPr/>
      </dsp:nvSpPr>
      <dsp:spPr>
        <a:xfrm>
          <a:off x="547418" y="129227"/>
          <a:ext cx="7714675" cy="176118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9959" tIns="0" rIns="289959" bIns="0" numCol="1" spcCol="1270" anchor="ctr" anchorCtr="0">
          <a:noAutofit/>
        </a:bodyPr>
        <a:lstStyle/>
        <a:p>
          <a:pPr lvl="0" algn="l" defTabSz="800100">
            <a:lnSpc>
              <a:spcPct val="90000"/>
            </a:lnSpc>
            <a:spcBef>
              <a:spcPct val="0"/>
            </a:spcBef>
            <a:spcAft>
              <a:spcPct val="35000"/>
            </a:spcAft>
            <a:buSzPts val="1000"/>
            <a:buFont typeface="Symbol" panose="05050102010706020507" pitchFamily="18" charset="2"/>
            <a:buChar char=""/>
          </a:pPr>
          <a:r>
            <a:rPr lang="en-IN" sz="1800" kern="1200" dirty="0"/>
            <a:t>Making it available on the GST portal after logging in.</a:t>
          </a:r>
        </a:p>
      </dsp:txBody>
      <dsp:txXfrm>
        <a:off x="633392" y="215201"/>
        <a:ext cx="7542727" cy="1589241"/>
      </dsp:txXfrm>
    </dsp:sp>
    <dsp:sp modelId="{CE2F6241-E6CF-4F05-BC67-4431449F5B97}">
      <dsp:nvSpPr>
        <dsp:cNvPr id="0" name=""/>
        <dsp:cNvSpPr/>
      </dsp:nvSpPr>
      <dsp:spPr>
        <a:xfrm>
          <a:off x="0" y="3400066"/>
          <a:ext cx="10959080" cy="302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CF4353-C759-482E-B495-12AD9027B4A6}">
      <dsp:nvSpPr>
        <dsp:cNvPr id="0" name=""/>
        <dsp:cNvSpPr/>
      </dsp:nvSpPr>
      <dsp:spPr>
        <a:xfrm>
          <a:off x="547418" y="2119170"/>
          <a:ext cx="7663864" cy="145801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9959" tIns="0" rIns="289959" bIns="0" numCol="1" spcCol="1270" anchor="ctr" anchorCtr="0">
          <a:noAutofit/>
        </a:bodyPr>
        <a:lstStyle/>
        <a:p>
          <a:pPr lvl="0" algn="l" defTabSz="800100">
            <a:lnSpc>
              <a:spcPct val="90000"/>
            </a:lnSpc>
            <a:spcBef>
              <a:spcPct val="0"/>
            </a:spcBef>
            <a:spcAft>
              <a:spcPct val="35000"/>
            </a:spcAft>
            <a:buSzPts val="1000"/>
            <a:buFont typeface="Symbol" panose="05050102010706020507" pitchFamily="18" charset="2"/>
            <a:buChar char=""/>
          </a:pPr>
          <a:r>
            <a:rPr lang="en-IN" sz="1800" kern="1200" dirty="0"/>
            <a:t>By publication in a regional newspaper being circulated in the locality- that of the taxpayer based on the last known residential address.</a:t>
          </a:r>
        </a:p>
      </dsp:txBody>
      <dsp:txXfrm>
        <a:off x="618592" y="2190344"/>
        <a:ext cx="7521516" cy="1315668"/>
      </dsp:txXfrm>
    </dsp:sp>
    <dsp:sp modelId="{E48DBB05-A6EF-4FE7-9D03-EB80D10DA851}">
      <dsp:nvSpPr>
        <dsp:cNvPr id="0" name=""/>
        <dsp:cNvSpPr/>
      </dsp:nvSpPr>
      <dsp:spPr>
        <a:xfrm>
          <a:off x="0" y="5613037"/>
          <a:ext cx="10959080" cy="302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950A03-0621-498F-A9BB-0354A46E85AA}">
      <dsp:nvSpPr>
        <dsp:cNvPr id="0" name=""/>
        <dsp:cNvSpPr/>
      </dsp:nvSpPr>
      <dsp:spPr>
        <a:xfrm>
          <a:off x="547418" y="3767266"/>
          <a:ext cx="7663864" cy="202289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9959" tIns="0" rIns="289959" bIns="0" numCol="1" spcCol="1270" anchor="ctr" anchorCtr="0">
          <a:noAutofit/>
        </a:bodyPr>
        <a:lstStyle/>
        <a:p>
          <a:pPr lvl="0" algn="l" defTabSz="800100">
            <a:lnSpc>
              <a:spcPct val="90000"/>
            </a:lnSpc>
            <a:spcBef>
              <a:spcPct val="0"/>
            </a:spcBef>
            <a:spcAft>
              <a:spcPct val="35000"/>
            </a:spcAft>
            <a:buSzPts val="1000"/>
            <a:buFont typeface="Symbol" panose="05050102010706020507" pitchFamily="18" charset="2"/>
            <a:buChar char=""/>
          </a:pPr>
          <a:r>
            <a:rPr lang="en-IN" sz="1800" kern="1200" dirty="0"/>
            <a:t>If none of the above means is used, then by affixing it in some prominent place at his last known place of business / residence. If this is not found as reasonable by the tax authorities, they can affix a copy on the notice board of the office of the concerned officer / authority as a last resort.</a:t>
          </a:r>
        </a:p>
      </dsp:txBody>
      <dsp:txXfrm>
        <a:off x="646167" y="3866015"/>
        <a:ext cx="7466366" cy="18253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DB932B-1370-421A-B056-D93751997940}" type="datetimeFigureOut">
              <a:rPr lang="en-IN" smtClean="0"/>
              <a:t>26-05-2023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2159132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B932B-1370-421A-B056-D93751997940}" type="datetimeFigureOut">
              <a:rPr lang="en-IN" smtClean="0"/>
              <a:t>26-05-2023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2811128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B932B-1370-421A-B056-D93751997940}" type="datetimeFigureOut">
              <a:rPr lang="en-IN" smtClean="0"/>
              <a:t>26-05-2023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A1AC3C-08D7-4356-A286-591D49D4436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9330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B932B-1370-421A-B056-D93751997940}" type="datetimeFigureOut">
              <a:rPr lang="en-IN" smtClean="0"/>
              <a:t>26-05-2023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3040601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B932B-1370-421A-B056-D93751997940}" type="datetimeFigureOut">
              <a:rPr lang="en-IN" smtClean="0"/>
              <a:t>26-05-2023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A1AC3C-08D7-4356-A286-591D49D4436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9645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B932B-1370-421A-B056-D93751997940}" type="datetimeFigureOut">
              <a:rPr lang="en-IN" smtClean="0"/>
              <a:t>26-05-2023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904775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B932B-1370-421A-B056-D93751997940}" type="datetimeFigureOut">
              <a:rPr lang="en-IN" smtClean="0"/>
              <a:t>26-05-2023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678039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B932B-1370-421A-B056-D93751997940}" type="datetimeFigureOut">
              <a:rPr lang="en-IN" smtClean="0"/>
              <a:t>26-05-2023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2171816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B932B-1370-421A-B056-D93751997940}" type="datetimeFigureOut">
              <a:rPr lang="en-IN" smtClean="0"/>
              <a:t>26-05-2023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322783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B932B-1370-421A-B056-D93751997940}" type="datetimeFigureOut">
              <a:rPr lang="en-IN" smtClean="0"/>
              <a:t>26-05-2023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2650437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DB932B-1370-421A-B056-D93751997940}" type="datetimeFigureOut">
              <a:rPr lang="en-IN" smtClean="0"/>
              <a:t>26-05-2023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2123726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DB932B-1370-421A-B056-D93751997940}" type="datetimeFigureOut">
              <a:rPr lang="en-IN" smtClean="0"/>
              <a:t>26-05-2023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99829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DB932B-1370-421A-B056-D93751997940}" type="datetimeFigureOut">
              <a:rPr lang="en-IN" smtClean="0"/>
              <a:t>26-05-2023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779333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B932B-1370-421A-B056-D93751997940}" type="datetimeFigureOut">
              <a:rPr lang="en-IN" smtClean="0"/>
              <a:t>26-05-2023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3722454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B932B-1370-421A-B056-D93751997940}" type="datetimeFigureOut">
              <a:rPr lang="en-IN" smtClean="0"/>
              <a:t>26-05-2023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850898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DB932B-1370-421A-B056-D93751997940}" type="datetimeFigureOut">
              <a:rPr lang="en-IN" smtClean="0"/>
              <a:t>26-05-2023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A1AC3C-08D7-4356-A286-591D49D44367}" type="slidenum">
              <a:rPr lang="en-IN" smtClean="0"/>
              <a:t>‹#›</a:t>
            </a:fld>
            <a:endParaRPr lang="en-IN"/>
          </a:p>
        </p:txBody>
      </p:sp>
    </p:spTree>
    <p:extLst>
      <p:ext uri="{BB962C8B-B14F-4D97-AF65-F5344CB8AC3E}">
        <p14:creationId xmlns:p14="http://schemas.microsoft.com/office/powerpoint/2010/main" val="3190828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DB932B-1370-421A-B056-D93751997940}" type="datetimeFigureOut">
              <a:rPr lang="en-IN" smtClean="0"/>
              <a:t>26-05-2023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F1A1AC3C-08D7-4356-A286-591D49D44367}" type="slidenum">
              <a:rPr lang="en-IN" smtClean="0"/>
              <a:t>‹#›</a:t>
            </a:fld>
            <a:endParaRPr lang="en-IN"/>
          </a:p>
        </p:txBody>
      </p:sp>
    </p:spTree>
    <p:extLst>
      <p:ext uri="{BB962C8B-B14F-4D97-AF65-F5344CB8AC3E}">
        <p14:creationId xmlns:p14="http://schemas.microsoft.com/office/powerpoint/2010/main" val="148140909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C568557C-1EFA-0CD5-EEF0-9A99234BD441}"/>
              </a:ext>
            </a:extLst>
          </p:cNvPr>
          <p:cNvSpPr>
            <a:spLocks noGrp="1"/>
          </p:cNvSpPr>
          <p:nvPr>
            <p:ph type="subTitle" idx="1"/>
          </p:nvPr>
        </p:nvSpPr>
        <p:spPr>
          <a:xfrm>
            <a:off x="5005137" y="3835446"/>
            <a:ext cx="2868328" cy="1237068"/>
          </a:xfrm>
        </p:spPr>
        <p:txBody>
          <a:bodyPr>
            <a:normAutofit/>
          </a:bodyPr>
          <a:lstStyle/>
          <a:p>
            <a:pPr algn="ctr"/>
            <a:r>
              <a:rPr lang="en-US" sz="2400" b="1" dirty="0">
                <a:solidFill>
                  <a:schemeClr val="accent1"/>
                </a:solidFill>
              </a:rPr>
              <a:t>BY </a:t>
            </a:r>
          </a:p>
          <a:p>
            <a:pPr algn="ctr"/>
            <a:r>
              <a:rPr lang="en-US" sz="2400" b="1" dirty="0">
                <a:solidFill>
                  <a:schemeClr val="accent1"/>
                </a:solidFill>
              </a:rPr>
              <a:t>CA KUSUM GANDHI</a:t>
            </a:r>
          </a:p>
        </p:txBody>
      </p:sp>
      <p:pic>
        <p:nvPicPr>
          <p:cNvPr id="1026" name="Picture 2" descr="Reply to Notices Under GST">
            <a:extLst>
              <a:ext uri="{FF2B5EF4-FFF2-40B4-BE49-F238E27FC236}">
                <a16:creationId xmlns:a16="http://schemas.microsoft.com/office/drawing/2014/main" xmlns="" id="{77B6F700-CD22-6545-2157-A9EDE3AF48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3777"/>
          <a:stretch/>
        </p:blipFill>
        <p:spPr bwMode="auto">
          <a:xfrm>
            <a:off x="1126155" y="253868"/>
            <a:ext cx="7916242" cy="3394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9641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xmlns="" id="{A656999F-3E4D-EB4E-FDD3-822B92453DCD}"/>
              </a:ext>
            </a:extLst>
          </p:cNvPr>
          <p:cNvGraphicFramePr>
            <a:graphicFrameLocks noGrp="1"/>
          </p:cNvGraphicFramePr>
          <p:nvPr>
            <p:ph idx="1"/>
            <p:extLst>
              <p:ext uri="{D42A27DB-BD31-4B8C-83A1-F6EECF244321}">
                <p14:modId xmlns:p14="http://schemas.microsoft.com/office/powerpoint/2010/main" val="4217980345"/>
              </p:ext>
            </p:extLst>
          </p:nvPr>
        </p:nvGraphicFramePr>
        <p:xfrm>
          <a:off x="677863" y="567891"/>
          <a:ext cx="10959080" cy="60446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3455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54D11F-830B-03AF-3E1C-86B9296B8B76}"/>
              </a:ext>
            </a:extLst>
          </p:cNvPr>
          <p:cNvSpPr>
            <a:spLocks noGrp="1"/>
          </p:cNvSpPr>
          <p:nvPr>
            <p:ph type="title"/>
          </p:nvPr>
        </p:nvSpPr>
        <p:spPr>
          <a:xfrm>
            <a:off x="462814" y="2559685"/>
            <a:ext cx="10515600" cy="2686083"/>
          </a:xfrm>
        </p:spPr>
        <p:txBody>
          <a:bodyPr>
            <a:normAutofit/>
          </a:bodyPr>
          <a:lstStyle/>
          <a:p>
            <a:pPr algn="ctr"/>
            <a:r>
              <a:rPr lang="en-US"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TYPES OF GST </a:t>
            </a:r>
            <a:br>
              <a:rPr lang="en-US"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US"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NOTICES</a:t>
            </a:r>
            <a:endParaRPr lang="en-IN"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364903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xmlns="" id="{F11E4C04-C9F6-A135-0DF4-F2F2924806F7}"/>
              </a:ext>
            </a:extLst>
          </p:cNvPr>
          <p:cNvGraphicFramePr>
            <a:graphicFrameLocks noGrp="1"/>
          </p:cNvGraphicFramePr>
          <p:nvPr>
            <p:ph idx="1"/>
            <p:extLst>
              <p:ext uri="{D42A27DB-BD31-4B8C-83A1-F6EECF244321}">
                <p14:modId xmlns:p14="http://schemas.microsoft.com/office/powerpoint/2010/main" val="1313506458"/>
              </p:ext>
            </p:extLst>
          </p:nvPr>
        </p:nvGraphicFramePr>
        <p:xfrm>
          <a:off x="761198" y="192358"/>
          <a:ext cx="10515600" cy="6473283"/>
        </p:xfrm>
        <a:graphic>
          <a:graphicData uri="http://schemas.openxmlformats.org/drawingml/2006/table">
            <a:tbl>
              <a:tblPr firstRow="1" bandRow="1">
                <a:tableStyleId>{5C22544A-7EE6-4342-B048-85BDC9FD1C3A}</a:tableStyleId>
              </a:tblPr>
              <a:tblGrid>
                <a:gridCol w="413084">
                  <a:extLst>
                    <a:ext uri="{9D8B030D-6E8A-4147-A177-3AD203B41FA5}">
                      <a16:colId xmlns:a16="http://schemas.microsoft.com/office/drawing/2014/main" xmlns="" val="1557388985"/>
                    </a:ext>
                  </a:extLst>
                </a:gridCol>
                <a:gridCol w="1443790">
                  <a:extLst>
                    <a:ext uri="{9D8B030D-6E8A-4147-A177-3AD203B41FA5}">
                      <a16:colId xmlns:a16="http://schemas.microsoft.com/office/drawing/2014/main" xmlns="" val="1746400838"/>
                    </a:ext>
                  </a:extLst>
                </a:gridCol>
                <a:gridCol w="2916455">
                  <a:extLst>
                    <a:ext uri="{9D8B030D-6E8A-4147-A177-3AD203B41FA5}">
                      <a16:colId xmlns:a16="http://schemas.microsoft.com/office/drawing/2014/main" xmlns="" val="2812814285"/>
                    </a:ext>
                  </a:extLst>
                </a:gridCol>
                <a:gridCol w="1906474">
                  <a:extLst>
                    <a:ext uri="{9D8B030D-6E8A-4147-A177-3AD203B41FA5}">
                      <a16:colId xmlns:a16="http://schemas.microsoft.com/office/drawing/2014/main" xmlns="" val="2523259618"/>
                    </a:ext>
                  </a:extLst>
                </a:gridCol>
                <a:gridCol w="1807945">
                  <a:extLst>
                    <a:ext uri="{9D8B030D-6E8A-4147-A177-3AD203B41FA5}">
                      <a16:colId xmlns:a16="http://schemas.microsoft.com/office/drawing/2014/main" xmlns="" val="3096096878"/>
                    </a:ext>
                  </a:extLst>
                </a:gridCol>
                <a:gridCol w="2027852">
                  <a:extLst>
                    <a:ext uri="{9D8B030D-6E8A-4147-A177-3AD203B41FA5}">
                      <a16:colId xmlns:a16="http://schemas.microsoft.com/office/drawing/2014/main" xmlns="" val="1586647255"/>
                    </a:ext>
                  </a:extLst>
                </a:gridCol>
              </a:tblGrid>
              <a:tr h="780896">
                <a:tc>
                  <a:txBody>
                    <a:bodyPr/>
                    <a:lstStyle/>
                    <a:p>
                      <a:r>
                        <a:rPr lang="en-US" dirty="0"/>
                        <a:t>S. No.</a:t>
                      </a:r>
                      <a:endParaRPr lang="en-IN" dirty="0"/>
                    </a:p>
                  </a:txBody>
                  <a:tcPr/>
                </a:tc>
                <a:tc>
                  <a:txBody>
                    <a:bodyPr/>
                    <a:lstStyle/>
                    <a:p>
                      <a:r>
                        <a:rPr lang="en-US" dirty="0"/>
                        <a:t>Notice form and Rules</a:t>
                      </a:r>
                    </a:p>
                  </a:txBody>
                  <a:tcPr/>
                </a:tc>
                <a:tc>
                  <a:txBody>
                    <a:bodyPr/>
                    <a:lstStyle/>
                    <a:p>
                      <a:r>
                        <a:rPr lang="en-US" dirty="0"/>
                        <a:t>Description</a:t>
                      </a:r>
                      <a:endParaRPr lang="en-IN" dirty="0"/>
                    </a:p>
                  </a:txBody>
                  <a:tcPr/>
                </a:tc>
                <a:tc>
                  <a:txBody>
                    <a:bodyPr/>
                    <a:lstStyle/>
                    <a:p>
                      <a:r>
                        <a:rPr lang="en-US" dirty="0"/>
                        <a:t>Action</a:t>
                      </a:r>
                      <a:endParaRPr lang="en-IN" dirty="0"/>
                    </a:p>
                  </a:txBody>
                  <a:tcPr/>
                </a:tc>
                <a:tc>
                  <a:txBody>
                    <a:bodyPr/>
                    <a:lstStyle/>
                    <a:p>
                      <a:r>
                        <a:rPr lang="en-US" dirty="0"/>
                        <a:t>Response time limit</a:t>
                      </a:r>
                      <a:endParaRPr lang="en-IN" dirty="0"/>
                    </a:p>
                  </a:txBody>
                  <a:tcPr/>
                </a:tc>
                <a:tc>
                  <a:txBody>
                    <a:bodyPr/>
                    <a:lstStyle/>
                    <a:p>
                      <a:r>
                        <a:rPr lang="en-US" dirty="0"/>
                        <a:t>Consequences of not responding</a:t>
                      </a:r>
                      <a:endParaRPr lang="en-IN" dirty="0"/>
                    </a:p>
                  </a:txBody>
                  <a:tcPr/>
                </a:tc>
                <a:extLst>
                  <a:ext uri="{0D108BD9-81ED-4DB2-BD59-A6C34878D82A}">
                    <a16:rowId xmlns:a16="http://schemas.microsoft.com/office/drawing/2014/main" xmlns="" val="959873268"/>
                  </a:ext>
                </a:extLst>
              </a:tr>
              <a:tr h="2119575">
                <a:tc>
                  <a:txBody>
                    <a:bodyPr/>
                    <a:lstStyle/>
                    <a:p>
                      <a:r>
                        <a:rPr lang="en-IN" dirty="0"/>
                        <a:t>1</a:t>
                      </a:r>
                    </a:p>
                  </a:txBody>
                  <a:tcPr/>
                </a:tc>
                <a:tc>
                  <a:txBody>
                    <a:bodyPr/>
                    <a:lstStyle/>
                    <a:p>
                      <a:r>
                        <a:rPr lang="en-IN" dirty="0"/>
                        <a:t>REG-03 Rule 9(2) </a:t>
                      </a:r>
                    </a:p>
                  </a:txBody>
                  <a:tcPr/>
                </a:tc>
                <a:tc>
                  <a:txBody>
                    <a:bodyPr/>
                    <a:lstStyle/>
                    <a:p>
                      <a:r>
                        <a:rPr lang="en-IN" dirty="0"/>
                        <a:t>Additional  information /clarification/ documents relating to application for registration /amendment /cancellation of  registration </a:t>
                      </a:r>
                    </a:p>
                  </a:txBody>
                  <a:tcPr/>
                </a:tc>
                <a:tc>
                  <a:txBody>
                    <a:bodyPr/>
                    <a:lstStyle/>
                    <a:p>
                      <a:r>
                        <a:rPr lang="en-IN" dirty="0"/>
                        <a:t>Form REG-04 with clarification, information and document</a:t>
                      </a:r>
                    </a:p>
                  </a:txBody>
                  <a:tcPr/>
                </a:tc>
                <a:tc>
                  <a:txBody>
                    <a:bodyPr/>
                    <a:lstStyle/>
                    <a:p>
                      <a:r>
                        <a:rPr lang="en-IN" dirty="0"/>
                        <a:t>Within 7 working days from the date of receipt the notice</a:t>
                      </a:r>
                    </a:p>
                  </a:txBody>
                  <a:tcPr/>
                </a:tc>
                <a:tc>
                  <a:txBody>
                    <a:bodyPr/>
                    <a:lstStyle/>
                    <a:p>
                      <a:r>
                        <a:rPr lang="en-IN" dirty="0"/>
                        <a:t>Rejection of the application (inform the applicant electronically in</a:t>
                      </a:r>
                    </a:p>
                    <a:p>
                      <a:r>
                        <a:rPr lang="en-IN" dirty="0"/>
                        <a:t>Form REG-05</a:t>
                      </a:r>
                    </a:p>
                  </a:txBody>
                  <a:tcPr/>
                </a:tc>
                <a:extLst>
                  <a:ext uri="{0D108BD9-81ED-4DB2-BD59-A6C34878D82A}">
                    <a16:rowId xmlns:a16="http://schemas.microsoft.com/office/drawing/2014/main" xmlns="" val="2826148684"/>
                  </a:ext>
                </a:extLst>
              </a:tr>
              <a:tr h="1719654">
                <a:tc>
                  <a:txBody>
                    <a:bodyPr/>
                    <a:lstStyle/>
                    <a:p>
                      <a:r>
                        <a:rPr lang="en-US" dirty="0"/>
                        <a:t>2</a:t>
                      </a:r>
                      <a:endParaRPr lang="en-IN" dirty="0"/>
                    </a:p>
                  </a:txBody>
                  <a:tcPr/>
                </a:tc>
                <a:tc>
                  <a:txBody>
                    <a:bodyPr/>
                    <a:lstStyle/>
                    <a:p>
                      <a:r>
                        <a:rPr lang="en-IN" dirty="0"/>
                        <a:t>REG-17 Rule 22(1)</a:t>
                      </a:r>
                    </a:p>
                  </a:txBody>
                  <a:tcPr/>
                </a:tc>
                <a:tc>
                  <a:txBody>
                    <a:bodyPr/>
                    <a:lstStyle/>
                    <a:p>
                      <a:r>
                        <a:rPr lang="en-IN" dirty="0"/>
                        <a:t>SCN for cancellation of GST registration  </a:t>
                      </a:r>
                    </a:p>
                  </a:txBody>
                  <a:tcPr/>
                </a:tc>
                <a:tc>
                  <a:txBody>
                    <a:bodyPr/>
                    <a:lstStyle/>
                    <a:p>
                      <a:r>
                        <a:rPr lang="en-IN" dirty="0"/>
                        <a:t>Reply, in form REG-18  </a:t>
                      </a:r>
                    </a:p>
                  </a:txBody>
                  <a:tcPr/>
                </a:tc>
                <a:tc>
                  <a:txBody>
                    <a:bodyPr/>
                    <a:lstStyle/>
                    <a:p>
                      <a:r>
                        <a:rPr lang="en-IN" dirty="0"/>
                        <a:t>Within 7 working days from the date of service of  notice </a:t>
                      </a:r>
                    </a:p>
                  </a:txBody>
                  <a:tcPr/>
                </a:tc>
                <a:tc>
                  <a:txBody>
                    <a:bodyPr/>
                    <a:lstStyle/>
                    <a:p>
                      <a:r>
                        <a:rPr lang="en-IN" dirty="0"/>
                        <a:t>Cancellation of GST registration in form REG-19</a:t>
                      </a:r>
                    </a:p>
                  </a:txBody>
                  <a:tcPr/>
                </a:tc>
                <a:extLst>
                  <a:ext uri="{0D108BD9-81ED-4DB2-BD59-A6C34878D82A}">
                    <a16:rowId xmlns:a16="http://schemas.microsoft.com/office/drawing/2014/main" xmlns="" val="1937056019"/>
                  </a:ext>
                </a:extLst>
              </a:tr>
              <a:tr h="1719654">
                <a:tc>
                  <a:txBody>
                    <a:bodyPr/>
                    <a:lstStyle/>
                    <a:p>
                      <a:r>
                        <a:rPr lang="en-US" dirty="0"/>
                        <a:t>3</a:t>
                      </a:r>
                      <a:endParaRPr lang="en-IN" dirty="0"/>
                    </a:p>
                  </a:txBody>
                  <a:tcPr/>
                </a:tc>
                <a:tc>
                  <a:txBody>
                    <a:bodyPr/>
                    <a:lstStyle/>
                    <a:p>
                      <a:r>
                        <a:rPr lang="en-IN" dirty="0"/>
                        <a:t>REG-23 Rule 23(3)</a:t>
                      </a:r>
                    </a:p>
                  </a:txBody>
                  <a:tcPr/>
                </a:tc>
                <a:tc>
                  <a:txBody>
                    <a:bodyPr/>
                    <a:lstStyle/>
                    <a:p>
                      <a:r>
                        <a:rPr lang="en-IN" dirty="0"/>
                        <a:t>SCN for rejection of application for revocation of cancellation of registration. </a:t>
                      </a:r>
                    </a:p>
                  </a:txBody>
                  <a:tcPr/>
                </a:tc>
                <a:tc>
                  <a:txBody>
                    <a:bodyPr/>
                    <a:lstStyle/>
                    <a:p>
                      <a:r>
                        <a:rPr lang="en-IN" dirty="0"/>
                        <a:t>Reply in form REG-24 </a:t>
                      </a:r>
                    </a:p>
                  </a:txBody>
                  <a:tcPr/>
                </a:tc>
                <a:tc>
                  <a:txBody>
                    <a:bodyPr/>
                    <a:lstStyle/>
                    <a:p>
                      <a:r>
                        <a:rPr lang="en-IN" dirty="0"/>
                        <a:t>Within 7working days from the date of service of  notice </a:t>
                      </a:r>
                    </a:p>
                  </a:txBody>
                  <a:tcPr/>
                </a:tc>
                <a:tc>
                  <a:txBody>
                    <a:bodyPr/>
                    <a:lstStyle/>
                    <a:p>
                      <a:r>
                        <a:rPr lang="en-IN" dirty="0"/>
                        <a:t>Cancellation of GST Registration will be revoked</a:t>
                      </a:r>
                    </a:p>
                  </a:txBody>
                  <a:tcPr/>
                </a:tc>
                <a:extLst>
                  <a:ext uri="{0D108BD9-81ED-4DB2-BD59-A6C34878D82A}">
                    <a16:rowId xmlns:a16="http://schemas.microsoft.com/office/drawing/2014/main" xmlns="" val="2911651813"/>
                  </a:ext>
                </a:extLst>
              </a:tr>
            </a:tbl>
          </a:graphicData>
        </a:graphic>
      </p:graphicFrame>
    </p:spTree>
    <p:extLst>
      <p:ext uri="{BB962C8B-B14F-4D97-AF65-F5344CB8AC3E}">
        <p14:creationId xmlns:p14="http://schemas.microsoft.com/office/powerpoint/2010/main" val="785978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xmlns="" id="{F11E4C04-C9F6-A135-0DF4-F2F2924806F7}"/>
              </a:ext>
            </a:extLst>
          </p:cNvPr>
          <p:cNvGraphicFramePr>
            <a:graphicFrameLocks noGrp="1"/>
          </p:cNvGraphicFramePr>
          <p:nvPr>
            <p:ph idx="1"/>
            <p:extLst>
              <p:ext uri="{D42A27DB-BD31-4B8C-83A1-F6EECF244321}">
                <p14:modId xmlns:p14="http://schemas.microsoft.com/office/powerpoint/2010/main" val="2037455809"/>
              </p:ext>
            </p:extLst>
          </p:nvPr>
        </p:nvGraphicFramePr>
        <p:xfrm>
          <a:off x="838200" y="192358"/>
          <a:ext cx="10515600" cy="6112189"/>
        </p:xfrm>
        <a:graphic>
          <a:graphicData uri="http://schemas.openxmlformats.org/drawingml/2006/table">
            <a:tbl>
              <a:tblPr firstRow="1" bandRow="1">
                <a:tableStyleId>{5C22544A-7EE6-4342-B048-85BDC9FD1C3A}</a:tableStyleId>
              </a:tblPr>
              <a:tblGrid>
                <a:gridCol w="711467">
                  <a:extLst>
                    <a:ext uri="{9D8B030D-6E8A-4147-A177-3AD203B41FA5}">
                      <a16:colId xmlns:a16="http://schemas.microsoft.com/office/drawing/2014/main" xmlns="" val="1557388985"/>
                    </a:ext>
                  </a:extLst>
                </a:gridCol>
                <a:gridCol w="1414915">
                  <a:extLst>
                    <a:ext uri="{9D8B030D-6E8A-4147-A177-3AD203B41FA5}">
                      <a16:colId xmlns:a16="http://schemas.microsoft.com/office/drawing/2014/main" xmlns="" val="1746400838"/>
                    </a:ext>
                  </a:extLst>
                </a:gridCol>
                <a:gridCol w="2646947">
                  <a:extLst>
                    <a:ext uri="{9D8B030D-6E8A-4147-A177-3AD203B41FA5}">
                      <a16:colId xmlns:a16="http://schemas.microsoft.com/office/drawing/2014/main" xmlns="" val="2812814285"/>
                    </a:ext>
                  </a:extLst>
                </a:gridCol>
                <a:gridCol w="1906474">
                  <a:extLst>
                    <a:ext uri="{9D8B030D-6E8A-4147-A177-3AD203B41FA5}">
                      <a16:colId xmlns:a16="http://schemas.microsoft.com/office/drawing/2014/main" xmlns="" val="2523259618"/>
                    </a:ext>
                  </a:extLst>
                </a:gridCol>
                <a:gridCol w="1807945">
                  <a:extLst>
                    <a:ext uri="{9D8B030D-6E8A-4147-A177-3AD203B41FA5}">
                      <a16:colId xmlns:a16="http://schemas.microsoft.com/office/drawing/2014/main" xmlns="" val="3096096878"/>
                    </a:ext>
                  </a:extLst>
                </a:gridCol>
                <a:gridCol w="2027852">
                  <a:extLst>
                    <a:ext uri="{9D8B030D-6E8A-4147-A177-3AD203B41FA5}">
                      <a16:colId xmlns:a16="http://schemas.microsoft.com/office/drawing/2014/main" xmlns="" val="1586647255"/>
                    </a:ext>
                  </a:extLst>
                </a:gridCol>
              </a:tblGrid>
              <a:tr h="780896">
                <a:tc>
                  <a:txBody>
                    <a:bodyPr/>
                    <a:lstStyle/>
                    <a:p>
                      <a:r>
                        <a:rPr lang="en-US" dirty="0"/>
                        <a:t>S. No.</a:t>
                      </a:r>
                      <a:endParaRPr lang="en-IN" dirty="0"/>
                    </a:p>
                  </a:txBody>
                  <a:tcPr/>
                </a:tc>
                <a:tc>
                  <a:txBody>
                    <a:bodyPr/>
                    <a:lstStyle/>
                    <a:p>
                      <a:r>
                        <a:rPr lang="en-US" dirty="0"/>
                        <a:t>Notice form and section</a:t>
                      </a:r>
                    </a:p>
                  </a:txBody>
                  <a:tcPr/>
                </a:tc>
                <a:tc>
                  <a:txBody>
                    <a:bodyPr/>
                    <a:lstStyle/>
                    <a:p>
                      <a:r>
                        <a:rPr lang="en-US" dirty="0"/>
                        <a:t>Description</a:t>
                      </a:r>
                      <a:endParaRPr lang="en-IN" dirty="0"/>
                    </a:p>
                  </a:txBody>
                  <a:tcPr/>
                </a:tc>
                <a:tc>
                  <a:txBody>
                    <a:bodyPr/>
                    <a:lstStyle/>
                    <a:p>
                      <a:r>
                        <a:rPr lang="en-US" dirty="0"/>
                        <a:t>Action</a:t>
                      </a:r>
                      <a:endParaRPr lang="en-IN" dirty="0"/>
                    </a:p>
                  </a:txBody>
                  <a:tcPr/>
                </a:tc>
                <a:tc>
                  <a:txBody>
                    <a:bodyPr/>
                    <a:lstStyle/>
                    <a:p>
                      <a:r>
                        <a:rPr lang="en-US" dirty="0"/>
                        <a:t>Response time limit</a:t>
                      </a:r>
                      <a:endParaRPr lang="en-IN" dirty="0"/>
                    </a:p>
                  </a:txBody>
                  <a:tcPr/>
                </a:tc>
                <a:tc>
                  <a:txBody>
                    <a:bodyPr/>
                    <a:lstStyle/>
                    <a:p>
                      <a:r>
                        <a:rPr lang="en-US" dirty="0"/>
                        <a:t>Consequences</a:t>
                      </a:r>
                      <a:endParaRPr lang="en-IN" dirty="0"/>
                    </a:p>
                  </a:txBody>
                  <a:tcPr/>
                </a:tc>
                <a:extLst>
                  <a:ext uri="{0D108BD9-81ED-4DB2-BD59-A6C34878D82A}">
                    <a16:rowId xmlns:a16="http://schemas.microsoft.com/office/drawing/2014/main" xmlns="" val="959873268"/>
                  </a:ext>
                </a:extLst>
              </a:tr>
              <a:tr h="2119575">
                <a:tc>
                  <a:txBody>
                    <a:bodyPr/>
                    <a:lstStyle/>
                    <a:p>
                      <a:r>
                        <a:rPr lang="en-US" dirty="0"/>
                        <a:t>4</a:t>
                      </a:r>
                      <a:endParaRPr lang="en-IN" dirty="0"/>
                    </a:p>
                  </a:txBody>
                  <a:tcPr/>
                </a:tc>
                <a:tc>
                  <a:txBody>
                    <a:bodyPr/>
                    <a:lstStyle/>
                    <a:p>
                      <a:r>
                        <a:rPr lang="en-IN" dirty="0"/>
                        <a:t> GSTR-3A Rule 68</a:t>
                      </a:r>
                    </a:p>
                  </a:txBody>
                  <a:tcPr/>
                </a:tc>
                <a:tc>
                  <a:txBody>
                    <a:bodyPr/>
                    <a:lstStyle/>
                    <a:p>
                      <a:r>
                        <a:rPr lang="en-IN" dirty="0"/>
                        <a:t>Default notice to non-filers of GST returns in GSTR-1 / GSTR-3B / GSTR-4 / GSTR-8 </a:t>
                      </a:r>
                    </a:p>
                  </a:txBody>
                  <a:tcPr/>
                </a:tc>
                <a:tc>
                  <a:txBody>
                    <a:bodyPr/>
                    <a:lstStyle/>
                    <a:p>
                      <a:r>
                        <a:rPr lang="en-IN" dirty="0"/>
                        <a:t> File GST Returns along with late fees and interest</a:t>
                      </a:r>
                    </a:p>
                  </a:txBody>
                  <a:tcPr/>
                </a:tc>
                <a:tc>
                  <a:txBody>
                    <a:bodyPr/>
                    <a:lstStyle/>
                    <a:p>
                      <a:r>
                        <a:rPr lang="en-IN" dirty="0"/>
                        <a:t>15 days from the date of receiving notice</a:t>
                      </a:r>
                    </a:p>
                  </a:txBody>
                  <a:tcPr/>
                </a:tc>
                <a:tc>
                  <a:txBody>
                    <a:bodyPr/>
                    <a:lstStyle/>
                    <a:p>
                      <a:r>
                        <a:rPr lang="en-IN" dirty="0"/>
                        <a:t> Best judgement basis assessment by Dept. including penalty u/s 122 </a:t>
                      </a:r>
                    </a:p>
                  </a:txBody>
                  <a:tcPr/>
                </a:tc>
                <a:extLst>
                  <a:ext uri="{0D108BD9-81ED-4DB2-BD59-A6C34878D82A}">
                    <a16:rowId xmlns:a16="http://schemas.microsoft.com/office/drawing/2014/main" xmlns="" val="2826148684"/>
                  </a:ext>
                </a:extLst>
              </a:tr>
              <a:tr h="1719654">
                <a:tc>
                  <a:txBody>
                    <a:bodyPr/>
                    <a:lstStyle/>
                    <a:p>
                      <a:r>
                        <a:rPr lang="en-US" dirty="0"/>
                        <a:t>5</a:t>
                      </a:r>
                      <a:endParaRPr lang="en-IN" dirty="0"/>
                    </a:p>
                  </a:txBody>
                  <a:tcPr/>
                </a:tc>
                <a:tc>
                  <a:txBody>
                    <a:bodyPr/>
                    <a:lstStyle/>
                    <a:p>
                      <a:r>
                        <a:rPr lang="en-IN" dirty="0"/>
                        <a:t>RFD-08 Rule 92(3) </a:t>
                      </a:r>
                    </a:p>
                  </a:txBody>
                  <a:tcPr/>
                </a:tc>
                <a:tc>
                  <a:txBody>
                    <a:bodyPr/>
                    <a:lstStyle/>
                    <a:p>
                      <a:r>
                        <a:rPr lang="en-IN" dirty="0"/>
                        <a:t> SCN on rejection of GST refund </a:t>
                      </a:r>
                    </a:p>
                  </a:txBody>
                  <a:tcPr/>
                </a:tc>
                <a:tc>
                  <a:txBody>
                    <a:bodyPr/>
                    <a:lstStyle/>
                    <a:p>
                      <a:r>
                        <a:rPr lang="en-IN" dirty="0"/>
                        <a:t> Reply in form RFD-09 </a:t>
                      </a:r>
                    </a:p>
                  </a:txBody>
                  <a:tcPr/>
                </a:tc>
                <a:tc>
                  <a:txBody>
                    <a:bodyPr/>
                    <a:lstStyle/>
                    <a:p>
                      <a:r>
                        <a:rPr lang="en-IN" dirty="0"/>
                        <a:t>Within 15 days of receipt of notice </a:t>
                      </a:r>
                    </a:p>
                  </a:txBody>
                  <a:tcPr/>
                </a:tc>
                <a:tc>
                  <a:txBody>
                    <a:bodyPr/>
                    <a:lstStyle/>
                    <a:p>
                      <a:r>
                        <a:rPr lang="en-IN" dirty="0"/>
                        <a:t>REJECTION order in form RFD-06</a:t>
                      </a:r>
                    </a:p>
                  </a:txBody>
                  <a:tcPr/>
                </a:tc>
                <a:extLst>
                  <a:ext uri="{0D108BD9-81ED-4DB2-BD59-A6C34878D82A}">
                    <a16:rowId xmlns:a16="http://schemas.microsoft.com/office/drawing/2014/main" xmlns="" val="1937056019"/>
                  </a:ext>
                </a:extLst>
              </a:tr>
              <a:tr h="1358560">
                <a:tc>
                  <a:txBody>
                    <a:bodyPr/>
                    <a:lstStyle/>
                    <a:p>
                      <a:r>
                        <a:rPr lang="en-US" dirty="0"/>
                        <a:t>6</a:t>
                      </a:r>
                      <a:endParaRPr lang="en-IN" dirty="0"/>
                    </a:p>
                  </a:txBody>
                  <a:tcPr/>
                </a:tc>
                <a:tc>
                  <a:txBody>
                    <a:bodyPr/>
                    <a:lstStyle/>
                    <a:p>
                      <a:r>
                        <a:rPr lang="en-IN" dirty="0"/>
                        <a:t>ASMT-02 Rule 98(2)</a:t>
                      </a:r>
                    </a:p>
                  </a:txBody>
                  <a:tcPr/>
                </a:tc>
                <a:tc>
                  <a:txBody>
                    <a:bodyPr/>
                    <a:lstStyle/>
                    <a:p>
                      <a:r>
                        <a:rPr lang="en-IN" dirty="0"/>
                        <a:t>Additional Information for provisional assessment under GST </a:t>
                      </a:r>
                    </a:p>
                  </a:txBody>
                  <a:tcPr/>
                </a:tc>
                <a:tc>
                  <a:txBody>
                    <a:bodyPr/>
                    <a:lstStyle/>
                    <a:p>
                      <a:r>
                        <a:rPr lang="en-IN" dirty="0"/>
                        <a:t>Reply in form ASMT-03 with documents </a:t>
                      </a:r>
                    </a:p>
                  </a:txBody>
                  <a:tcPr/>
                </a:tc>
                <a:tc>
                  <a:txBody>
                    <a:bodyPr/>
                    <a:lstStyle/>
                    <a:p>
                      <a:r>
                        <a:rPr lang="en-IN" dirty="0"/>
                        <a:t>Within 15 days of service of notice </a:t>
                      </a:r>
                    </a:p>
                  </a:txBody>
                  <a:tcPr/>
                </a:tc>
                <a:tc>
                  <a:txBody>
                    <a:bodyPr/>
                    <a:lstStyle/>
                    <a:p>
                      <a:r>
                        <a:rPr lang="en-IN" dirty="0"/>
                        <a:t>Application may be rejected</a:t>
                      </a:r>
                    </a:p>
                  </a:txBody>
                  <a:tcPr/>
                </a:tc>
                <a:extLst>
                  <a:ext uri="{0D108BD9-81ED-4DB2-BD59-A6C34878D82A}">
                    <a16:rowId xmlns:a16="http://schemas.microsoft.com/office/drawing/2014/main" xmlns="" val="2911651813"/>
                  </a:ext>
                </a:extLst>
              </a:tr>
            </a:tbl>
          </a:graphicData>
        </a:graphic>
      </p:graphicFrame>
    </p:spTree>
    <p:extLst>
      <p:ext uri="{BB962C8B-B14F-4D97-AF65-F5344CB8AC3E}">
        <p14:creationId xmlns:p14="http://schemas.microsoft.com/office/powerpoint/2010/main" val="3863260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xmlns="" id="{F11E4C04-C9F6-A135-0DF4-F2F2924806F7}"/>
              </a:ext>
            </a:extLst>
          </p:cNvPr>
          <p:cNvGraphicFramePr>
            <a:graphicFrameLocks noGrp="1"/>
          </p:cNvGraphicFramePr>
          <p:nvPr>
            <p:ph idx="1"/>
            <p:extLst>
              <p:ext uri="{D42A27DB-BD31-4B8C-83A1-F6EECF244321}">
                <p14:modId xmlns:p14="http://schemas.microsoft.com/office/powerpoint/2010/main" val="1586405989"/>
              </p:ext>
            </p:extLst>
          </p:nvPr>
        </p:nvGraphicFramePr>
        <p:xfrm>
          <a:off x="838200" y="365762"/>
          <a:ext cx="10515600" cy="5791138"/>
        </p:xfrm>
        <a:graphic>
          <a:graphicData uri="http://schemas.openxmlformats.org/drawingml/2006/table">
            <a:tbl>
              <a:tblPr firstRow="1" bandRow="1">
                <a:tableStyleId>{5C22544A-7EE6-4342-B048-85BDC9FD1C3A}</a:tableStyleId>
              </a:tblPr>
              <a:tblGrid>
                <a:gridCol w="653716">
                  <a:extLst>
                    <a:ext uri="{9D8B030D-6E8A-4147-A177-3AD203B41FA5}">
                      <a16:colId xmlns:a16="http://schemas.microsoft.com/office/drawing/2014/main" xmlns="" val="1557388985"/>
                    </a:ext>
                  </a:extLst>
                </a:gridCol>
                <a:gridCol w="1472666">
                  <a:extLst>
                    <a:ext uri="{9D8B030D-6E8A-4147-A177-3AD203B41FA5}">
                      <a16:colId xmlns:a16="http://schemas.microsoft.com/office/drawing/2014/main" xmlns="" val="1746400838"/>
                    </a:ext>
                  </a:extLst>
                </a:gridCol>
                <a:gridCol w="2646947">
                  <a:extLst>
                    <a:ext uri="{9D8B030D-6E8A-4147-A177-3AD203B41FA5}">
                      <a16:colId xmlns:a16="http://schemas.microsoft.com/office/drawing/2014/main" xmlns="" val="2812814285"/>
                    </a:ext>
                  </a:extLst>
                </a:gridCol>
                <a:gridCol w="1906474">
                  <a:extLst>
                    <a:ext uri="{9D8B030D-6E8A-4147-A177-3AD203B41FA5}">
                      <a16:colId xmlns:a16="http://schemas.microsoft.com/office/drawing/2014/main" xmlns="" val="2523259618"/>
                    </a:ext>
                  </a:extLst>
                </a:gridCol>
                <a:gridCol w="1807945">
                  <a:extLst>
                    <a:ext uri="{9D8B030D-6E8A-4147-A177-3AD203B41FA5}">
                      <a16:colId xmlns:a16="http://schemas.microsoft.com/office/drawing/2014/main" xmlns="" val="3096096878"/>
                    </a:ext>
                  </a:extLst>
                </a:gridCol>
                <a:gridCol w="2027852">
                  <a:extLst>
                    <a:ext uri="{9D8B030D-6E8A-4147-A177-3AD203B41FA5}">
                      <a16:colId xmlns:a16="http://schemas.microsoft.com/office/drawing/2014/main" xmlns="" val="1586647255"/>
                    </a:ext>
                  </a:extLst>
                </a:gridCol>
              </a:tblGrid>
              <a:tr h="780896">
                <a:tc>
                  <a:txBody>
                    <a:bodyPr/>
                    <a:lstStyle/>
                    <a:p>
                      <a:r>
                        <a:rPr lang="en-US" dirty="0"/>
                        <a:t>S. No.</a:t>
                      </a:r>
                      <a:endParaRPr lang="en-IN" dirty="0"/>
                    </a:p>
                  </a:txBody>
                  <a:tcPr/>
                </a:tc>
                <a:tc>
                  <a:txBody>
                    <a:bodyPr/>
                    <a:lstStyle/>
                    <a:p>
                      <a:r>
                        <a:rPr lang="en-US" dirty="0"/>
                        <a:t>Notice form and section</a:t>
                      </a:r>
                    </a:p>
                  </a:txBody>
                  <a:tcPr/>
                </a:tc>
                <a:tc>
                  <a:txBody>
                    <a:bodyPr/>
                    <a:lstStyle/>
                    <a:p>
                      <a:r>
                        <a:rPr lang="en-US" dirty="0"/>
                        <a:t>Description</a:t>
                      </a:r>
                      <a:endParaRPr lang="en-IN" dirty="0"/>
                    </a:p>
                  </a:txBody>
                  <a:tcPr/>
                </a:tc>
                <a:tc>
                  <a:txBody>
                    <a:bodyPr/>
                    <a:lstStyle/>
                    <a:p>
                      <a:r>
                        <a:rPr lang="en-US" dirty="0"/>
                        <a:t>Action</a:t>
                      </a:r>
                      <a:endParaRPr lang="en-IN" dirty="0"/>
                    </a:p>
                  </a:txBody>
                  <a:tcPr/>
                </a:tc>
                <a:tc>
                  <a:txBody>
                    <a:bodyPr/>
                    <a:lstStyle/>
                    <a:p>
                      <a:r>
                        <a:rPr lang="en-US" dirty="0"/>
                        <a:t>Response time limit</a:t>
                      </a:r>
                      <a:endParaRPr lang="en-IN" dirty="0"/>
                    </a:p>
                  </a:txBody>
                  <a:tcPr/>
                </a:tc>
                <a:tc>
                  <a:txBody>
                    <a:bodyPr/>
                    <a:lstStyle/>
                    <a:p>
                      <a:r>
                        <a:rPr lang="en-US" dirty="0"/>
                        <a:t>Consequences</a:t>
                      </a:r>
                      <a:endParaRPr lang="en-IN" dirty="0"/>
                    </a:p>
                  </a:txBody>
                  <a:tcPr/>
                </a:tc>
                <a:extLst>
                  <a:ext uri="{0D108BD9-81ED-4DB2-BD59-A6C34878D82A}">
                    <a16:rowId xmlns:a16="http://schemas.microsoft.com/office/drawing/2014/main" xmlns="" val="959873268"/>
                  </a:ext>
                </a:extLst>
              </a:tr>
              <a:tr h="1875675">
                <a:tc>
                  <a:txBody>
                    <a:bodyPr/>
                    <a:lstStyle/>
                    <a:p>
                      <a:r>
                        <a:rPr lang="en-US" dirty="0"/>
                        <a:t>7</a:t>
                      </a:r>
                      <a:endParaRPr lang="en-IN" dirty="0"/>
                    </a:p>
                  </a:txBody>
                  <a:tcPr/>
                </a:tc>
                <a:tc>
                  <a:txBody>
                    <a:bodyPr/>
                    <a:lstStyle/>
                    <a:p>
                      <a:r>
                        <a:rPr lang="en-IN" dirty="0"/>
                        <a:t>ASMT-06 Rule 98(5) </a:t>
                      </a:r>
                    </a:p>
                  </a:txBody>
                  <a:tcPr/>
                </a:tc>
                <a:tc>
                  <a:txBody>
                    <a:bodyPr/>
                    <a:lstStyle/>
                    <a:p>
                      <a:r>
                        <a:rPr lang="en-IN" dirty="0"/>
                        <a:t>Additional information for final assessment under GST </a:t>
                      </a:r>
                    </a:p>
                  </a:txBody>
                  <a:tcPr/>
                </a:tc>
                <a:tc>
                  <a:txBody>
                    <a:bodyPr/>
                    <a:lstStyle/>
                    <a:p>
                      <a:r>
                        <a:rPr lang="en-IN" dirty="0"/>
                        <a:t>form ASMT-03  </a:t>
                      </a:r>
                    </a:p>
                  </a:txBody>
                  <a:tcPr/>
                </a:tc>
                <a:tc>
                  <a:txBody>
                    <a:bodyPr/>
                    <a:lstStyle/>
                    <a:p>
                      <a:r>
                        <a:rPr lang="en-IN" dirty="0"/>
                        <a:t>Within 15 days of the service of the notice</a:t>
                      </a:r>
                    </a:p>
                  </a:txBody>
                  <a:tcPr/>
                </a:tc>
                <a:tc>
                  <a:txBody>
                    <a:bodyPr/>
                    <a:lstStyle/>
                    <a:p>
                      <a:r>
                        <a:rPr lang="en-IN" dirty="0"/>
                        <a:t>Order, in form ASMT-07 for amount refundable /payable</a:t>
                      </a:r>
                    </a:p>
                  </a:txBody>
                  <a:tcPr/>
                </a:tc>
                <a:extLst>
                  <a:ext uri="{0D108BD9-81ED-4DB2-BD59-A6C34878D82A}">
                    <a16:rowId xmlns:a16="http://schemas.microsoft.com/office/drawing/2014/main" xmlns="" val="2826148684"/>
                  </a:ext>
                </a:extLst>
              </a:tr>
              <a:tr h="1719654">
                <a:tc>
                  <a:txBody>
                    <a:bodyPr/>
                    <a:lstStyle/>
                    <a:p>
                      <a:r>
                        <a:rPr lang="en-US" dirty="0"/>
                        <a:t>8</a:t>
                      </a:r>
                      <a:endParaRPr lang="en-IN" dirty="0"/>
                    </a:p>
                  </a:txBody>
                  <a:tcPr/>
                </a:tc>
                <a:tc>
                  <a:txBody>
                    <a:bodyPr/>
                    <a:lstStyle/>
                    <a:p>
                      <a:r>
                        <a:rPr lang="en-IN" dirty="0"/>
                        <a:t>ASMT-10 Rule 99(1)</a:t>
                      </a:r>
                    </a:p>
                  </a:txBody>
                  <a:tcPr/>
                </a:tc>
                <a:tc>
                  <a:txBody>
                    <a:bodyPr/>
                    <a:lstStyle/>
                    <a:p>
                      <a:r>
                        <a:rPr lang="en-IN" dirty="0"/>
                        <a:t>Notice for intimating discrepancies in the GST return after scrutiny </a:t>
                      </a:r>
                    </a:p>
                  </a:txBody>
                  <a:tcPr/>
                </a:tc>
                <a:tc>
                  <a:txBody>
                    <a:bodyPr/>
                    <a:lstStyle/>
                    <a:p>
                      <a:r>
                        <a:rPr lang="en-IN" dirty="0"/>
                        <a:t>Reply in form ASMT-11 giving reasons for discrepancies </a:t>
                      </a:r>
                    </a:p>
                  </a:txBody>
                  <a:tcPr/>
                </a:tc>
                <a:tc>
                  <a:txBody>
                    <a:bodyPr/>
                    <a:lstStyle/>
                    <a:p>
                      <a:r>
                        <a:rPr lang="en-IN" dirty="0"/>
                        <a:t>Within the time prescribed in the SCN or 30 days from the date of service of notice</a:t>
                      </a:r>
                    </a:p>
                  </a:txBody>
                  <a:tcPr/>
                </a:tc>
                <a:tc>
                  <a:txBody>
                    <a:bodyPr/>
                    <a:lstStyle/>
                    <a:p>
                      <a:r>
                        <a:rPr lang="en-IN" dirty="0"/>
                        <a:t>Ex-</a:t>
                      </a:r>
                      <a:r>
                        <a:rPr lang="en-IN" dirty="0" err="1"/>
                        <a:t>parte</a:t>
                      </a:r>
                      <a:r>
                        <a:rPr lang="en-IN" dirty="0"/>
                        <a:t> assessment</a:t>
                      </a:r>
                    </a:p>
                  </a:txBody>
                  <a:tcPr/>
                </a:tc>
                <a:extLst>
                  <a:ext uri="{0D108BD9-81ED-4DB2-BD59-A6C34878D82A}">
                    <a16:rowId xmlns:a16="http://schemas.microsoft.com/office/drawing/2014/main" xmlns="" val="1937056019"/>
                  </a:ext>
                </a:extLst>
              </a:tr>
              <a:tr h="1397207">
                <a:tc>
                  <a:txBody>
                    <a:bodyPr/>
                    <a:lstStyle/>
                    <a:p>
                      <a:r>
                        <a:rPr lang="en-US" dirty="0"/>
                        <a:t>9</a:t>
                      </a:r>
                      <a:endParaRPr lang="en-IN" dirty="0"/>
                    </a:p>
                  </a:txBody>
                  <a:tcPr/>
                </a:tc>
                <a:tc>
                  <a:txBody>
                    <a:bodyPr/>
                    <a:lstStyle/>
                    <a:p>
                      <a:r>
                        <a:rPr lang="en-IN" dirty="0"/>
                        <a:t>ASMT-14 Rule 100(2)</a:t>
                      </a:r>
                    </a:p>
                  </a:txBody>
                  <a:tcPr/>
                </a:tc>
                <a:tc>
                  <a:txBody>
                    <a:bodyPr/>
                    <a:lstStyle/>
                    <a:p>
                      <a:r>
                        <a:rPr lang="en-IN" dirty="0"/>
                        <a:t> Assessment u/s 63 (best judgement assessment) </a:t>
                      </a:r>
                    </a:p>
                  </a:txBody>
                  <a:tcPr/>
                </a:tc>
                <a:tc>
                  <a:txBody>
                    <a:bodyPr/>
                    <a:lstStyle/>
                    <a:p>
                      <a:r>
                        <a:rPr lang="en-IN" dirty="0"/>
                        <a:t>Appearance before the concerned authority </a:t>
                      </a:r>
                    </a:p>
                  </a:txBody>
                  <a:tcPr/>
                </a:tc>
                <a:tc>
                  <a:txBody>
                    <a:bodyPr/>
                    <a:lstStyle/>
                    <a:p>
                      <a:r>
                        <a:rPr lang="en-IN" dirty="0"/>
                        <a:t>Within 15 days of the notice </a:t>
                      </a:r>
                    </a:p>
                  </a:txBody>
                  <a:tcPr/>
                </a:tc>
                <a:tc>
                  <a:txBody>
                    <a:bodyPr/>
                    <a:lstStyle/>
                    <a:p>
                      <a:r>
                        <a:rPr lang="en-IN" dirty="0"/>
                        <a:t>Assessment order in form ASMT-15 </a:t>
                      </a:r>
                    </a:p>
                  </a:txBody>
                  <a:tcPr/>
                </a:tc>
                <a:extLst>
                  <a:ext uri="{0D108BD9-81ED-4DB2-BD59-A6C34878D82A}">
                    <a16:rowId xmlns:a16="http://schemas.microsoft.com/office/drawing/2014/main" xmlns="" val="2911651813"/>
                  </a:ext>
                </a:extLst>
              </a:tr>
            </a:tbl>
          </a:graphicData>
        </a:graphic>
      </p:graphicFrame>
    </p:spTree>
    <p:extLst>
      <p:ext uri="{BB962C8B-B14F-4D97-AF65-F5344CB8AC3E}">
        <p14:creationId xmlns:p14="http://schemas.microsoft.com/office/powerpoint/2010/main" val="2112763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xmlns="" id="{F11E4C04-C9F6-A135-0DF4-F2F2924806F7}"/>
              </a:ext>
            </a:extLst>
          </p:cNvPr>
          <p:cNvGraphicFramePr>
            <a:graphicFrameLocks noGrp="1"/>
          </p:cNvGraphicFramePr>
          <p:nvPr>
            <p:ph idx="1"/>
            <p:extLst>
              <p:ext uri="{D42A27DB-BD31-4B8C-83A1-F6EECF244321}">
                <p14:modId xmlns:p14="http://schemas.microsoft.com/office/powerpoint/2010/main" val="631505866"/>
              </p:ext>
            </p:extLst>
          </p:nvPr>
        </p:nvGraphicFramePr>
        <p:xfrm>
          <a:off x="838200" y="365762"/>
          <a:ext cx="10515600" cy="6339779"/>
        </p:xfrm>
        <a:graphic>
          <a:graphicData uri="http://schemas.openxmlformats.org/drawingml/2006/table">
            <a:tbl>
              <a:tblPr firstRow="1" bandRow="1">
                <a:tableStyleId>{5C22544A-7EE6-4342-B048-85BDC9FD1C3A}</a:tableStyleId>
              </a:tblPr>
              <a:tblGrid>
                <a:gridCol w="663342">
                  <a:extLst>
                    <a:ext uri="{9D8B030D-6E8A-4147-A177-3AD203B41FA5}">
                      <a16:colId xmlns:a16="http://schemas.microsoft.com/office/drawing/2014/main" xmlns="" val="1557388985"/>
                    </a:ext>
                  </a:extLst>
                </a:gridCol>
                <a:gridCol w="1463040">
                  <a:extLst>
                    <a:ext uri="{9D8B030D-6E8A-4147-A177-3AD203B41FA5}">
                      <a16:colId xmlns:a16="http://schemas.microsoft.com/office/drawing/2014/main" xmlns="" val="1746400838"/>
                    </a:ext>
                  </a:extLst>
                </a:gridCol>
                <a:gridCol w="2646947">
                  <a:extLst>
                    <a:ext uri="{9D8B030D-6E8A-4147-A177-3AD203B41FA5}">
                      <a16:colId xmlns:a16="http://schemas.microsoft.com/office/drawing/2014/main" xmlns="" val="2812814285"/>
                    </a:ext>
                  </a:extLst>
                </a:gridCol>
                <a:gridCol w="1906474">
                  <a:extLst>
                    <a:ext uri="{9D8B030D-6E8A-4147-A177-3AD203B41FA5}">
                      <a16:colId xmlns:a16="http://schemas.microsoft.com/office/drawing/2014/main" xmlns="" val="2523259618"/>
                    </a:ext>
                  </a:extLst>
                </a:gridCol>
                <a:gridCol w="1807945">
                  <a:extLst>
                    <a:ext uri="{9D8B030D-6E8A-4147-A177-3AD203B41FA5}">
                      <a16:colId xmlns:a16="http://schemas.microsoft.com/office/drawing/2014/main" xmlns="" val="3096096878"/>
                    </a:ext>
                  </a:extLst>
                </a:gridCol>
                <a:gridCol w="2027852">
                  <a:extLst>
                    <a:ext uri="{9D8B030D-6E8A-4147-A177-3AD203B41FA5}">
                      <a16:colId xmlns:a16="http://schemas.microsoft.com/office/drawing/2014/main" xmlns="" val="1586647255"/>
                    </a:ext>
                  </a:extLst>
                </a:gridCol>
              </a:tblGrid>
              <a:tr h="780896">
                <a:tc>
                  <a:txBody>
                    <a:bodyPr/>
                    <a:lstStyle/>
                    <a:p>
                      <a:r>
                        <a:rPr lang="en-US" dirty="0"/>
                        <a:t>S. No.</a:t>
                      </a:r>
                      <a:endParaRPr lang="en-IN" dirty="0"/>
                    </a:p>
                  </a:txBody>
                  <a:tcPr/>
                </a:tc>
                <a:tc>
                  <a:txBody>
                    <a:bodyPr/>
                    <a:lstStyle/>
                    <a:p>
                      <a:r>
                        <a:rPr lang="en-US" dirty="0"/>
                        <a:t>Notice form and section</a:t>
                      </a:r>
                    </a:p>
                  </a:txBody>
                  <a:tcPr/>
                </a:tc>
                <a:tc>
                  <a:txBody>
                    <a:bodyPr/>
                    <a:lstStyle/>
                    <a:p>
                      <a:r>
                        <a:rPr lang="en-US" dirty="0"/>
                        <a:t>Description</a:t>
                      </a:r>
                      <a:endParaRPr lang="en-IN" dirty="0"/>
                    </a:p>
                  </a:txBody>
                  <a:tcPr/>
                </a:tc>
                <a:tc>
                  <a:txBody>
                    <a:bodyPr/>
                    <a:lstStyle/>
                    <a:p>
                      <a:r>
                        <a:rPr lang="en-US" dirty="0"/>
                        <a:t>Action</a:t>
                      </a:r>
                      <a:endParaRPr lang="en-IN" dirty="0"/>
                    </a:p>
                  </a:txBody>
                  <a:tcPr/>
                </a:tc>
                <a:tc>
                  <a:txBody>
                    <a:bodyPr/>
                    <a:lstStyle/>
                    <a:p>
                      <a:r>
                        <a:rPr lang="en-US" dirty="0"/>
                        <a:t>Response time limit</a:t>
                      </a:r>
                      <a:endParaRPr lang="en-IN" dirty="0"/>
                    </a:p>
                  </a:txBody>
                  <a:tcPr/>
                </a:tc>
                <a:tc>
                  <a:txBody>
                    <a:bodyPr/>
                    <a:lstStyle/>
                    <a:p>
                      <a:r>
                        <a:rPr lang="en-US" dirty="0"/>
                        <a:t>Consequences</a:t>
                      </a:r>
                      <a:endParaRPr lang="en-IN" dirty="0"/>
                    </a:p>
                  </a:txBody>
                  <a:tcPr/>
                </a:tc>
                <a:extLst>
                  <a:ext uri="{0D108BD9-81ED-4DB2-BD59-A6C34878D82A}">
                    <a16:rowId xmlns:a16="http://schemas.microsoft.com/office/drawing/2014/main" xmlns="" val="959873268"/>
                  </a:ext>
                </a:extLst>
              </a:tr>
              <a:tr h="2119575">
                <a:tc>
                  <a:txBody>
                    <a:bodyPr/>
                    <a:lstStyle/>
                    <a:p>
                      <a:r>
                        <a:rPr lang="en-IN" dirty="0"/>
                        <a:t>10</a:t>
                      </a:r>
                    </a:p>
                  </a:txBody>
                  <a:tcPr/>
                </a:tc>
                <a:tc>
                  <a:txBody>
                    <a:bodyPr/>
                    <a:lstStyle/>
                    <a:p>
                      <a:r>
                        <a:rPr lang="en-IN" dirty="0"/>
                        <a:t>ADT-01 Rule 101(2)</a:t>
                      </a:r>
                    </a:p>
                  </a:txBody>
                  <a:tcPr/>
                </a:tc>
                <a:tc>
                  <a:txBody>
                    <a:bodyPr/>
                    <a:lstStyle/>
                    <a:p>
                      <a:r>
                        <a:rPr lang="en-IN" dirty="0"/>
                        <a:t>Notice for conducting Audit u/s 65 </a:t>
                      </a:r>
                    </a:p>
                  </a:txBody>
                  <a:tcPr/>
                </a:tc>
                <a:tc>
                  <a:txBody>
                    <a:bodyPr/>
                    <a:lstStyle/>
                    <a:p>
                      <a:r>
                        <a:rPr lang="en-IN" dirty="0"/>
                        <a:t>Attend in person and/ or produce records </a:t>
                      </a:r>
                    </a:p>
                  </a:txBody>
                  <a:tcPr/>
                </a:tc>
                <a:tc>
                  <a:txBody>
                    <a:bodyPr/>
                    <a:lstStyle/>
                    <a:p>
                      <a:r>
                        <a:rPr lang="en-IN" dirty="0"/>
                        <a:t>Within the time prescribed in the notice </a:t>
                      </a:r>
                    </a:p>
                  </a:txBody>
                  <a:tcPr/>
                </a:tc>
                <a:tc>
                  <a:txBody>
                    <a:bodyPr/>
                    <a:lstStyle/>
                    <a:p>
                      <a:r>
                        <a:rPr lang="en-IN" dirty="0"/>
                        <a:t>Deemed that the taxpayer doesn’t possess necessary records and proceedings shall be initiated accordingly</a:t>
                      </a:r>
                    </a:p>
                  </a:txBody>
                  <a:tcPr/>
                </a:tc>
                <a:extLst>
                  <a:ext uri="{0D108BD9-81ED-4DB2-BD59-A6C34878D82A}">
                    <a16:rowId xmlns:a16="http://schemas.microsoft.com/office/drawing/2014/main" xmlns="" val="2826148684"/>
                  </a:ext>
                </a:extLst>
              </a:tr>
              <a:tr h="1719654">
                <a:tc>
                  <a:txBody>
                    <a:bodyPr/>
                    <a:lstStyle/>
                    <a:p>
                      <a:r>
                        <a:rPr lang="en-US" dirty="0"/>
                        <a:t>11</a:t>
                      </a:r>
                      <a:endParaRPr lang="en-IN" dirty="0"/>
                    </a:p>
                  </a:txBody>
                  <a:tcPr/>
                </a:tc>
                <a:tc>
                  <a:txBody>
                    <a:bodyPr/>
                    <a:lstStyle/>
                    <a:p>
                      <a:r>
                        <a:rPr lang="en-IN" dirty="0"/>
                        <a:t>DRC-01 Rule 100(2) &amp; Rule 142(1)(a)</a:t>
                      </a:r>
                    </a:p>
                  </a:txBody>
                  <a:tcPr/>
                </a:tc>
                <a:tc>
                  <a:txBody>
                    <a:bodyPr/>
                    <a:lstStyle/>
                    <a:p>
                      <a:r>
                        <a:rPr lang="en-IN" dirty="0"/>
                        <a:t>SCN for demand of tax  </a:t>
                      </a:r>
                    </a:p>
                  </a:txBody>
                  <a:tcPr/>
                </a:tc>
                <a:tc>
                  <a:txBody>
                    <a:bodyPr/>
                    <a:lstStyle/>
                    <a:p>
                      <a:r>
                        <a:rPr lang="en-IN" dirty="0"/>
                        <a:t>Reply, in form DRC-06. Payment in form DRC-03 </a:t>
                      </a:r>
                    </a:p>
                  </a:txBody>
                  <a:tcPr/>
                </a:tc>
                <a:tc>
                  <a:txBody>
                    <a:bodyPr/>
                    <a:lstStyle/>
                    <a:p>
                      <a:r>
                        <a:rPr lang="en-IN" dirty="0"/>
                        <a:t>Within 30 days of the notice </a:t>
                      </a:r>
                    </a:p>
                  </a:txBody>
                  <a:tcPr/>
                </a:tc>
                <a:tc>
                  <a:txBody>
                    <a:bodyPr/>
                    <a:lstStyle/>
                    <a:p>
                      <a:r>
                        <a:rPr lang="en-IN" dirty="0"/>
                        <a:t>Order passed with available details </a:t>
                      </a:r>
                    </a:p>
                  </a:txBody>
                  <a:tcPr/>
                </a:tc>
                <a:extLst>
                  <a:ext uri="{0D108BD9-81ED-4DB2-BD59-A6C34878D82A}">
                    <a16:rowId xmlns:a16="http://schemas.microsoft.com/office/drawing/2014/main" xmlns="" val="1937056019"/>
                  </a:ext>
                </a:extLst>
              </a:tr>
              <a:tr h="1719654">
                <a:tc>
                  <a:txBody>
                    <a:bodyPr/>
                    <a:lstStyle/>
                    <a:p>
                      <a:r>
                        <a:rPr lang="en-US" dirty="0"/>
                        <a:t>12</a:t>
                      </a:r>
                      <a:endParaRPr lang="en-IN" dirty="0"/>
                    </a:p>
                  </a:txBody>
                  <a:tcPr/>
                </a:tc>
                <a:tc>
                  <a:txBody>
                    <a:bodyPr/>
                    <a:lstStyle/>
                    <a:p>
                      <a:r>
                        <a:rPr lang="en-IN" dirty="0"/>
                        <a:t>DRC 10 Rule144(2)</a:t>
                      </a:r>
                    </a:p>
                  </a:txBody>
                  <a:tcPr/>
                </a:tc>
                <a:tc>
                  <a:txBody>
                    <a:bodyPr/>
                    <a:lstStyle/>
                    <a:p>
                      <a:r>
                        <a:rPr lang="en-IN" dirty="0"/>
                        <a:t> Notice for Auction of Goods u/s 79(1)(b) </a:t>
                      </a:r>
                    </a:p>
                  </a:txBody>
                  <a:tcPr/>
                </a:tc>
                <a:tc>
                  <a:txBody>
                    <a:bodyPr/>
                    <a:lstStyle/>
                    <a:p>
                      <a:r>
                        <a:rPr lang="en-IN" dirty="0"/>
                        <a:t>Pay outstanding demand as per form DRC-09 </a:t>
                      </a:r>
                    </a:p>
                  </a:txBody>
                  <a:tcPr/>
                </a:tc>
                <a:tc>
                  <a:txBody>
                    <a:bodyPr/>
                    <a:lstStyle/>
                    <a:p>
                      <a:r>
                        <a:rPr lang="en-IN" dirty="0"/>
                        <a:t>As specified in the notice </a:t>
                      </a:r>
                    </a:p>
                  </a:txBody>
                  <a:tcPr/>
                </a:tc>
                <a:tc>
                  <a:txBody>
                    <a:bodyPr/>
                    <a:lstStyle/>
                    <a:p>
                      <a:r>
                        <a:rPr lang="en-IN" dirty="0"/>
                        <a:t>Proceed with auction and sale</a:t>
                      </a:r>
                    </a:p>
                  </a:txBody>
                  <a:tcPr/>
                </a:tc>
                <a:extLst>
                  <a:ext uri="{0D108BD9-81ED-4DB2-BD59-A6C34878D82A}">
                    <a16:rowId xmlns:a16="http://schemas.microsoft.com/office/drawing/2014/main" xmlns="" val="3964085791"/>
                  </a:ext>
                </a:extLst>
              </a:tr>
            </a:tbl>
          </a:graphicData>
        </a:graphic>
      </p:graphicFrame>
    </p:spTree>
    <p:extLst>
      <p:ext uri="{BB962C8B-B14F-4D97-AF65-F5344CB8AC3E}">
        <p14:creationId xmlns:p14="http://schemas.microsoft.com/office/powerpoint/2010/main" val="3757151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xmlns="" id="{F11E4C04-C9F6-A135-0DF4-F2F2924806F7}"/>
              </a:ext>
            </a:extLst>
          </p:cNvPr>
          <p:cNvGraphicFramePr>
            <a:graphicFrameLocks noGrp="1"/>
          </p:cNvGraphicFramePr>
          <p:nvPr>
            <p:ph idx="1"/>
            <p:extLst>
              <p:ext uri="{D42A27DB-BD31-4B8C-83A1-F6EECF244321}">
                <p14:modId xmlns:p14="http://schemas.microsoft.com/office/powerpoint/2010/main" val="1482722524"/>
              </p:ext>
            </p:extLst>
          </p:nvPr>
        </p:nvGraphicFramePr>
        <p:xfrm>
          <a:off x="838200" y="365762"/>
          <a:ext cx="10515600" cy="5939858"/>
        </p:xfrm>
        <a:graphic>
          <a:graphicData uri="http://schemas.openxmlformats.org/drawingml/2006/table">
            <a:tbl>
              <a:tblPr firstRow="1" bandRow="1">
                <a:tableStyleId>{5C22544A-7EE6-4342-B048-85BDC9FD1C3A}</a:tableStyleId>
              </a:tblPr>
              <a:tblGrid>
                <a:gridCol w="595964">
                  <a:extLst>
                    <a:ext uri="{9D8B030D-6E8A-4147-A177-3AD203B41FA5}">
                      <a16:colId xmlns:a16="http://schemas.microsoft.com/office/drawing/2014/main" xmlns="" val="1557388985"/>
                    </a:ext>
                  </a:extLst>
                </a:gridCol>
                <a:gridCol w="1530418">
                  <a:extLst>
                    <a:ext uri="{9D8B030D-6E8A-4147-A177-3AD203B41FA5}">
                      <a16:colId xmlns:a16="http://schemas.microsoft.com/office/drawing/2014/main" xmlns="" val="1746400838"/>
                    </a:ext>
                  </a:extLst>
                </a:gridCol>
                <a:gridCol w="2646947">
                  <a:extLst>
                    <a:ext uri="{9D8B030D-6E8A-4147-A177-3AD203B41FA5}">
                      <a16:colId xmlns:a16="http://schemas.microsoft.com/office/drawing/2014/main" xmlns="" val="2812814285"/>
                    </a:ext>
                  </a:extLst>
                </a:gridCol>
                <a:gridCol w="1906474">
                  <a:extLst>
                    <a:ext uri="{9D8B030D-6E8A-4147-A177-3AD203B41FA5}">
                      <a16:colId xmlns:a16="http://schemas.microsoft.com/office/drawing/2014/main" xmlns="" val="2523259618"/>
                    </a:ext>
                  </a:extLst>
                </a:gridCol>
                <a:gridCol w="1807945">
                  <a:extLst>
                    <a:ext uri="{9D8B030D-6E8A-4147-A177-3AD203B41FA5}">
                      <a16:colId xmlns:a16="http://schemas.microsoft.com/office/drawing/2014/main" xmlns="" val="3096096878"/>
                    </a:ext>
                  </a:extLst>
                </a:gridCol>
                <a:gridCol w="2027852">
                  <a:extLst>
                    <a:ext uri="{9D8B030D-6E8A-4147-A177-3AD203B41FA5}">
                      <a16:colId xmlns:a16="http://schemas.microsoft.com/office/drawing/2014/main" xmlns="" val="1586647255"/>
                    </a:ext>
                  </a:extLst>
                </a:gridCol>
              </a:tblGrid>
              <a:tr h="780896">
                <a:tc>
                  <a:txBody>
                    <a:bodyPr/>
                    <a:lstStyle/>
                    <a:p>
                      <a:r>
                        <a:rPr lang="en-US" dirty="0"/>
                        <a:t>S. No.</a:t>
                      </a:r>
                      <a:endParaRPr lang="en-IN" dirty="0"/>
                    </a:p>
                  </a:txBody>
                  <a:tcPr/>
                </a:tc>
                <a:tc>
                  <a:txBody>
                    <a:bodyPr/>
                    <a:lstStyle/>
                    <a:p>
                      <a:r>
                        <a:rPr lang="en-US" dirty="0"/>
                        <a:t>Notice form and section</a:t>
                      </a:r>
                    </a:p>
                  </a:txBody>
                  <a:tcPr/>
                </a:tc>
                <a:tc>
                  <a:txBody>
                    <a:bodyPr/>
                    <a:lstStyle/>
                    <a:p>
                      <a:r>
                        <a:rPr lang="en-US" dirty="0"/>
                        <a:t>Description</a:t>
                      </a:r>
                      <a:endParaRPr lang="en-IN" dirty="0"/>
                    </a:p>
                  </a:txBody>
                  <a:tcPr/>
                </a:tc>
                <a:tc>
                  <a:txBody>
                    <a:bodyPr/>
                    <a:lstStyle/>
                    <a:p>
                      <a:r>
                        <a:rPr lang="en-US" dirty="0"/>
                        <a:t>Action</a:t>
                      </a:r>
                      <a:endParaRPr lang="en-IN" dirty="0"/>
                    </a:p>
                  </a:txBody>
                  <a:tcPr/>
                </a:tc>
                <a:tc>
                  <a:txBody>
                    <a:bodyPr/>
                    <a:lstStyle/>
                    <a:p>
                      <a:r>
                        <a:rPr lang="en-US" dirty="0"/>
                        <a:t>Response time limit</a:t>
                      </a:r>
                      <a:endParaRPr lang="en-IN" dirty="0"/>
                    </a:p>
                  </a:txBody>
                  <a:tcPr/>
                </a:tc>
                <a:tc>
                  <a:txBody>
                    <a:bodyPr/>
                    <a:lstStyle/>
                    <a:p>
                      <a:r>
                        <a:rPr lang="en-US" dirty="0"/>
                        <a:t>Consequences</a:t>
                      </a:r>
                      <a:endParaRPr lang="en-IN" dirty="0"/>
                    </a:p>
                  </a:txBody>
                  <a:tcPr/>
                </a:tc>
                <a:extLst>
                  <a:ext uri="{0D108BD9-81ED-4DB2-BD59-A6C34878D82A}">
                    <a16:rowId xmlns:a16="http://schemas.microsoft.com/office/drawing/2014/main" xmlns="" val="959873268"/>
                  </a:ext>
                </a:extLst>
              </a:tr>
              <a:tr h="1719654">
                <a:tc>
                  <a:txBody>
                    <a:bodyPr/>
                    <a:lstStyle/>
                    <a:p>
                      <a:r>
                        <a:rPr lang="en-US" dirty="0"/>
                        <a:t>13</a:t>
                      </a:r>
                      <a:endParaRPr lang="en-IN" dirty="0"/>
                    </a:p>
                  </a:txBody>
                  <a:tcPr/>
                </a:tc>
                <a:tc>
                  <a:txBody>
                    <a:bodyPr/>
                    <a:lstStyle/>
                    <a:p>
                      <a:r>
                        <a:rPr lang="en-IN" dirty="0"/>
                        <a:t>DRC-11 Rule 144(5) &amp; Rule 147(12)</a:t>
                      </a:r>
                    </a:p>
                  </a:txBody>
                  <a:tcPr/>
                </a:tc>
                <a:tc>
                  <a:txBody>
                    <a:bodyPr/>
                    <a:lstStyle/>
                    <a:p>
                      <a:r>
                        <a:rPr lang="en-IN" dirty="0"/>
                        <a:t>Notice to the successful bidder</a:t>
                      </a:r>
                    </a:p>
                  </a:txBody>
                  <a:tcPr/>
                </a:tc>
                <a:tc>
                  <a:txBody>
                    <a:bodyPr/>
                    <a:lstStyle/>
                    <a:p>
                      <a:r>
                        <a:rPr lang="en-IN" dirty="0"/>
                        <a:t>Pay the bid amount </a:t>
                      </a:r>
                    </a:p>
                  </a:txBody>
                  <a:tcPr/>
                </a:tc>
                <a:tc>
                  <a:txBody>
                    <a:bodyPr/>
                    <a:lstStyle/>
                    <a:p>
                      <a:r>
                        <a:rPr lang="en-IN" dirty="0"/>
                        <a:t>Within 15 days from the date of auction</a:t>
                      </a:r>
                    </a:p>
                  </a:txBody>
                  <a:tcPr/>
                </a:tc>
                <a:tc>
                  <a:txBody>
                    <a:bodyPr/>
                    <a:lstStyle/>
                    <a:p>
                      <a:r>
                        <a:rPr lang="en-IN" dirty="0"/>
                        <a:t>Re-auction</a:t>
                      </a:r>
                    </a:p>
                  </a:txBody>
                  <a:tcPr/>
                </a:tc>
                <a:extLst>
                  <a:ext uri="{0D108BD9-81ED-4DB2-BD59-A6C34878D82A}">
                    <a16:rowId xmlns:a16="http://schemas.microsoft.com/office/drawing/2014/main" xmlns="" val="1937056019"/>
                  </a:ext>
                </a:extLst>
              </a:tr>
              <a:tr h="1719654">
                <a:tc>
                  <a:txBody>
                    <a:bodyPr/>
                    <a:lstStyle/>
                    <a:p>
                      <a:r>
                        <a:rPr lang="en-US" dirty="0"/>
                        <a:t>14</a:t>
                      </a:r>
                      <a:endParaRPr lang="en-IN" dirty="0"/>
                    </a:p>
                  </a:txBody>
                  <a:tcPr/>
                </a:tc>
                <a:tc>
                  <a:txBody>
                    <a:bodyPr/>
                    <a:lstStyle/>
                    <a:p>
                      <a:r>
                        <a:rPr lang="en-IN" dirty="0"/>
                        <a:t>DRC-13 Rule 145(1)</a:t>
                      </a:r>
                    </a:p>
                  </a:txBody>
                  <a:tcPr/>
                </a:tc>
                <a:tc>
                  <a:txBody>
                    <a:bodyPr/>
                    <a:lstStyle/>
                    <a:p>
                      <a:r>
                        <a:rPr lang="en-IN" dirty="0"/>
                        <a:t>Notice to a third person u/s 79(1)(c) </a:t>
                      </a:r>
                    </a:p>
                  </a:txBody>
                  <a:tcPr/>
                </a:tc>
                <a:tc>
                  <a:txBody>
                    <a:bodyPr/>
                    <a:lstStyle/>
                    <a:p>
                      <a:r>
                        <a:rPr lang="en-IN" dirty="0"/>
                        <a:t>Deposit the amount specified in the notice &amp; reply in form DRC-14 </a:t>
                      </a:r>
                    </a:p>
                  </a:txBody>
                  <a:tcPr/>
                </a:tc>
                <a:tc>
                  <a:txBody>
                    <a:bodyPr/>
                    <a:lstStyle/>
                    <a:p>
                      <a:r>
                        <a:rPr lang="en-IN" dirty="0"/>
                        <a:t>Not Applicable </a:t>
                      </a:r>
                    </a:p>
                  </a:txBody>
                  <a:tcPr/>
                </a:tc>
                <a:tc>
                  <a:txBody>
                    <a:bodyPr/>
                    <a:lstStyle/>
                    <a:p>
                      <a:r>
                        <a:rPr lang="en-IN" dirty="0"/>
                        <a:t>Deemed to be a defaulter</a:t>
                      </a:r>
                    </a:p>
                  </a:txBody>
                  <a:tcPr/>
                </a:tc>
                <a:extLst>
                  <a:ext uri="{0D108BD9-81ED-4DB2-BD59-A6C34878D82A}">
                    <a16:rowId xmlns:a16="http://schemas.microsoft.com/office/drawing/2014/main" xmlns="" val="2911651813"/>
                  </a:ext>
                </a:extLst>
              </a:tr>
              <a:tr h="1719654">
                <a:tc>
                  <a:txBody>
                    <a:bodyPr/>
                    <a:lstStyle/>
                    <a:p>
                      <a:r>
                        <a:rPr lang="en-US" dirty="0"/>
                        <a:t>15</a:t>
                      </a:r>
                      <a:endParaRPr lang="en-IN" dirty="0"/>
                    </a:p>
                  </a:txBody>
                  <a:tcPr/>
                </a:tc>
                <a:tc>
                  <a:txBody>
                    <a:bodyPr/>
                    <a:lstStyle/>
                    <a:p>
                      <a:r>
                        <a:rPr lang="en-IN" dirty="0"/>
                        <a:t>DRC-16 Rule 147(1)&amp; Rule 151(1)</a:t>
                      </a:r>
                    </a:p>
                  </a:txBody>
                  <a:tcPr/>
                </a:tc>
                <a:tc>
                  <a:txBody>
                    <a:bodyPr/>
                    <a:lstStyle/>
                    <a:p>
                      <a:r>
                        <a:rPr lang="en-IN" dirty="0"/>
                        <a:t>Notice for attachment &amp; sale of immovable/movable property/shares u/s 79 </a:t>
                      </a:r>
                    </a:p>
                  </a:txBody>
                  <a:tcPr/>
                </a:tc>
                <a:tc>
                  <a:txBody>
                    <a:bodyPr/>
                    <a:lstStyle/>
                    <a:p>
                      <a:r>
                        <a:rPr lang="en-IN" dirty="0"/>
                        <a:t>Refrain from transferring/ creating charge on the assets </a:t>
                      </a:r>
                    </a:p>
                  </a:txBody>
                  <a:tcPr/>
                </a:tc>
                <a:tc>
                  <a:txBody>
                    <a:bodyPr/>
                    <a:lstStyle/>
                    <a:p>
                      <a:r>
                        <a:rPr lang="en-IN" dirty="0"/>
                        <a:t>Not applicable </a:t>
                      </a:r>
                    </a:p>
                  </a:txBody>
                  <a:tcPr/>
                </a:tc>
                <a:tc>
                  <a:txBody>
                    <a:bodyPr/>
                    <a:lstStyle/>
                    <a:p>
                      <a:r>
                        <a:rPr lang="en-IN" dirty="0"/>
                        <a:t>Prosecution and penalties</a:t>
                      </a:r>
                    </a:p>
                  </a:txBody>
                  <a:tcPr/>
                </a:tc>
                <a:extLst>
                  <a:ext uri="{0D108BD9-81ED-4DB2-BD59-A6C34878D82A}">
                    <a16:rowId xmlns:a16="http://schemas.microsoft.com/office/drawing/2014/main" xmlns="" val="2776033130"/>
                  </a:ext>
                </a:extLst>
              </a:tr>
            </a:tbl>
          </a:graphicData>
        </a:graphic>
      </p:graphicFrame>
    </p:spTree>
    <p:extLst>
      <p:ext uri="{BB962C8B-B14F-4D97-AF65-F5344CB8AC3E}">
        <p14:creationId xmlns:p14="http://schemas.microsoft.com/office/powerpoint/2010/main" val="2067573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6F386-244D-1DAC-69F6-A71D7340FFC3}"/>
              </a:ext>
            </a:extLst>
          </p:cNvPr>
          <p:cNvSpPr>
            <a:spLocks noGrp="1"/>
          </p:cNvSpPr>
          <p:nvPr>
            <p:ph type="title"/>
          </p:nvPr>
        </p:nvSpPr>
        <p:spPr>
          <a:xfrm>
            <a:off x="677333" y="609600"/>
            <a:ext cx="8928679" cy="1320800"/>
          </a:xfrm>
        </p:spPr>
        <p:txBody>
          <a:bodyPr/>
          <a:lstStyle/>
          <a:p>
            <a:r>
              <a:rPr lang="en-US" dirty="0"/>
              <a:t>IMPORTANT POINTS TO CONSIDER</a:t>
            </a:r>
            <a:endParaRPr lang="en-IN" dirty="0"/>
          </a:p>
        </p:txBody>
      </p:sp>
      <p:sp>
        <p:nvSpPr>
          <p:cNvPr id="3" name="Content Placeholder 2">
            <a:extLst>
              <a:ext uri="{FF2B5EF4-FFF2-40B4-BE49-F238E27FC236}">
                <a16:creationId xmlns:a16="http://schemas.microsoft.com/office/drawing/2014/main" xmlns="" id="{D061AE3A-649A-5893-4FAB-413881E719AF}"/>
              </a:ext>
            </a:extLst>
          </p:cNvPr>
          <p:cNvSpPr>
            <a:spLocks noGrp="1"/>
          </p:cNvSpPr>
          <p:nvPr>
            <p:ph idx="1"/>
          </p:nvPr>
        </p:nvSpPr>
        <p:spPr>
          <a:xfrm>
            <a:off x="677334" y="1578543"/>
            <a:ext cx="8596668" cy="4462820"/>
          </a:xfrm>
        </p:spPr>
        <p:txBody>
          <a:bodyPr>
            <a:normAutofit/>
          </a:bodyPr>
          <a:lstStyle/>
          <a:p>
            <a:r>
              <a:rPr lang="en-IN" sz="2000" dirty="0"/>
              <a:t>Understand the Business &amp; issue involved </a:t>
            </a:r>
          </a:p>
          <a:p>
            <a:r>
              <a:rPr lang="en-IN" sz="2000" dirty="0"/>
              <a:t>Explain how the business operates</a:t>
            </a:r>
          </a:p>
          <a:p>
            <a:r>
              <a:rPr lang="en-IN" sz="2000" dirty="0"/>
              <a:t>Facts should be simple &amp; understandable </a:t>
            </a:r>
          </a:p>
          <a:p>
            <a:r>
              <a:rPr lang="en-IN" sz="2000" dirty="0"/>
              <a:t>Confirm the facts along with documentary evidence </a:t>
            </a:r>
          </a:p>
          <a:p>
            <a:r>
              <a:rPr lang="en-IN" sz="2000" dirty="0"/>
              <a:t>Understand the relevant Section, Rules during the disputed period &amp; its applicability to the facts of the case </a:t>
            </a:r>
          </a:p>
          <a:p>
            <a:r>
              <a:rPr lang="en-IN" sz="2000" dirty="0"/>
              <a:t>Rebut all the allegations made in  SCN </a:t>
            </a:r>
          </a:p>
          <a:p>
            <a:r>
              <a:rPr lang="en-IN" sz="2000" dirty="0"/>
              <a:t>Rules / Circulars beyond the Act are invalid </a:t>
            </a:r>
            <a:endParaRPr lang="en-IN" dirty="0"/>
          </a:p>
        </p:txBody>
      </p:sp>
    </p:spTree>
    <p:extLst>
      <p:ext uri="{BB962C8B-B14F-4D97-AF65-F5344CB8AC3E}">
        <p14:creationId xmlns:p14="http://schemas.microsoft.com/office/powerpoint/2010/main" val="1727771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9A1DDF-E4AF-ACF9-23E3-B35286C88E88}"/>
              </a:ext>
            </a:extLst>
          </p:cNvPr>
          <p:cNvSpPr>
            <a:spLocks noGrp="1"/>
          </p:cNvSpPr>
          <p:nvPr>
            <p:ph type="title"/>
          </p:nvPr>
        </p:nvSpPr>
        <p:spPr/>
        <p:txBody>
          <a:bodyPr/>
          <a:lstStyle/>
          <a:p>
            <a:r>
              <a:rPr lang="en-US" dirty="0"/>
              <a:t>POINTS TO CONSIDER WHILE REPLYING</a:t>
            </a:r>
            <a:endParaRPr lang="en-IN" dirty="0"/>
          </a:p>
        </p:txBody>
      </p:sp>
      <p:sp>
        <p:nvSpPr>
          <p:cNvPr id="3" name="Content Placeholder 2">
            <a:extLst>
              <a:ext uri="{FF2B5EF4-FFF2-40B4-BE49-F238E27FC236}">
                <a16:creationId xmlns:a16="http://schemas.microsoft.com/office/drawing/2014/main" xmlns="" id="{4FFFDA1B-11C3-2980-81E6-D418E58747E2}"/>
              </a:ext>
            </a:extLst>
          </p:cNvPr>
          <p:cNvSpPr>
            <a:spLocks noGrp="1"/>
          </p:cNvSpPr>
          <p:nvPr>
            <p:ph idx="1"/>
          </p:nvPr>
        </p:nvSpPr>
        <p:spPr>
          <a:xfrm>
            <a:off x="571455" y="1366787"/>
            <a:ext cx="9227063" cy="4664950"/>
          </a:xfrm>
        </p:spPr>
        <p:txBody>
          <a:bodyPr>
            <a:normAutofit/>
          </a:bodyPr>
          <a:lstStyle/>
          <a:p>
            <a:pPr marL="0" indent="0">
              <a:buNone/>
            </a:pPr>
            <a:endParaRPr lang="en-IN" dirty="0"/>
          </a:p>
          <a:p>
            <a:r>
              <a:rPr lang="en-IN" sz="2000" dirty="0"/>
              <a:t>Verify, whether it is in the prescribed Form.</a:t>
            </a:r>
          </a:p>
          <a:p>
            <a:r>
              <a:rPr lang="en-IN" sz="2000" dirty="0"/>
              <a:t>Find out whether the alleged default is committed by the recipient &amp; notice is self explanatory. If it is not so, write to issuing authority, to clarify.</a:t>
            </a:r>
          </a:p>
          <a:p>
            <a:r>
              <a:rPr lang="en-IN" sz="2000" dirty="0"/>
              <a:t>Do not assume anything &amp; do not reply hurriedly.</a:t>
            </a:r>
          </a:p>
          <a:p>
            <a:r>
              <a:rPr lang="en-IN" sz="2000" dirty="0"/>
              <a:t>Facts of the case are very important &amp; should be written down first, before writing a reply.</a:t>
            </a:r>
          </a:p>
          <a:p>
            <a:r>
              <a:rPr lang="en-IN" sz="2000" dirty="0"/>
              <a:t>Do not simply cite the case law, but write the applicable facts &amp; applicable ratio of the case cited.</a:t>
            </a:r>
          </a:p>
          <a:p>
            <a:r>
              <a:rPr lang="en-IN" sz="2000" dirty="0"/>
              <a:t>What lastly you expect the authority to do, shall be mentioned, instead of merely mentioning that the Notice is bad in law.</a:t>
            </a:r>
          </a:p>
        </p:txBody>
      </p:sp>
    </p:spTree>
    <p:extLst>
      <p:ext uri="{BB962C8B-B14F-4D97-AF65-F5344CB8AC3E}">
        <p14:creationId xmlns:p14="http://schemas.microsoft.com/office/powerpoint/2010/main" val="1633206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FFFDA1B-11C3-2980-81E6-D418E58747E2}"/>
              </a:ext>
            </a:extLst>
          </p:cNvPr>
          <p:cNvSpPr>
            <a:spLocks noGrp="1"/>
          </p:cNvSpPr>
          <p:nvPr>
            <p:ph idx="1"/>
          </p:nvPr>
        </p:nvSpPr>
        <p:spPr>
          <a:xfrm>
            <a:off x="792837" y="831382"/>
            <a:ext cx="8596668" cy="5195236"/>
          </a:xfrm>
        </p:spPr>
        <p:txBody>
          <a:bodyPr>
            <a:normAutofit/>
          </a:bodyPr>
          <a:lstStyle/>
          <a:p>
            <a:pPr marL="0" indent="0">
              <a:buNone/>
            </a:pPr>
            <a:r>
              <a:rPr lang="en-IN" sz="2400" b="1" dirty="0"/>
              <a:t>Whether the notice is issued by the jurisdictional proper officer? </a:t>
            </a:r>
          </a:p>
          <a:p>
            <a:pPr marL="0" indent="0">
              <a:buNone/>
            </a:pPr>
            <a:endParaRPr lang="en-IN" sz="2000" b="1" dirty="0"/>
          </a:p>
          <a:p>
            <a:r>
              <a:rPr lang="en-IN" sz="2000" dirty="0"/>
              <a:t>Central Tax Officers Jurisdiction</a:t>
            </a:r>
          </a:p>
          <a:p>
            <a:r>
              <a:rPr lang="en-IN" sz="2000" dirty="0"/>
              <a:t>Division of Tax payers between Center and State </a:t>
            </a:r>
          </a:p>
          <a:p>
            <a:r>
              <a:rPr lang="en-IN" sz="2000" dirty="0"/>
              <a:t>Authority who initiated the action is empowered to complete the entire process of investigation, issuance of SCN, adjudication, recovery etc </a:t>
            </a:r>
          </a:p>
          <a:p>
            <a:r>
              <a:rPr lang="en-IN" sz="2000" dirty="0"/>
              <a:t>Cross Empowerment not allowed </a:t>
            </a:r>
          </a:p>
          <a:p>
            <a:r>
              <a:rPr lang="en-IN" sz="2000" dirty="0"/>
              <a:t>State Tax Officers Jurisdiction </a:t>
            </a:r>
          </a:p>
          <a:p>
            <a:r>
              <a:rPr lang="en-IN" sz="2000" dirty="0"/>
              <a:t>Intelligence-based enforcement action can be taken by State or Central Tax officers </a:t>
            </a:r>
          </a:p>
        </p:txBody>
      </p:sp>
    </p:spTree>
    <p:extLst>
      <p:ext uri="{BB962C8B-B14F-4D97-AF65-F5344CB8AC3E}">
        <p14:creationId xmlns:p14="http://schemas.microsoft.com/office/powerpoint/2010/main" val="1021860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54D11F-830B-03AF-3E1C-86B9296B8B76}"/>
              </a:ext>
            </a:extLst>
          </p:cNvPr>
          <p:cNvSpPr>
            <a:spLocks noGrp="1"/>
          </p:cNvSpPr>
          <p:nvPr>
            <p:ph type="title"/>
          </p:nvPr>
        </p:nvSpPr>
        <p:spPr>
          <a:xfrm>
            <a:off x="462814" y="2559685"/>
            <a:ext cx="10515600" cy="2686083"/>
          </a:xfrm>
        </p:spPr>
        <p:txBody>
          <a:bodyPr>
            <a:normAutofit/>
          </a:bodyPr>
          <a:lstStyle/>
          <a:p>
            <a:pPr algn="ctr"/>
            <a:r>
              <a:rPr lang="en-US"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WHAT IS</a:t>
            </a:r>
            <a:br>
              <a:rPr lang="en-US"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US"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NOTICE ?</a:t>
            </a:r>
            <a:endParaRPr lang="en-IN"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720531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FFFDA1B-11C3-2980-81E6-D418E58747E2}"/>
              </a:ext>
            </a:extLst>
          </p:cNvPr>
          <p:cNvSpPr>
            <a:spLocks noGrp="1"/>
          </p:cNvSpPr>
          <p:nvPr>
            <p:ph idx="1"/>
          </p:nvPr>
        </p:nvSpPr>
        <p:spPr>
          <a:xfrm>
            <a:off x="696585" y="1279405"/>
            <a:ext cx="8596668" cy="5025142"/>
          </a:xfrm>
        </p:spPr>
        <p:txBody>
          <a:bodyPr>
            <a:normAutofit/>
          </a:bodyPr>
          <a:lstStyle/>
          <a:p>
            <a:pPr marL="0" indent="0">
              <a:buNone/>
            </a:pPr>
            <a:r>
              <a:rPr lang="en-IN" sz="2400" b="1" dirty="0"/>
              <a:t>Cir. No. 122/41/2019 &amp;128/47/2019-GST </a:t>
            </a:r>
            <a:r>
              <a:rPr lang="en-IN" sz="2400" b="1" dirty="0" err="1"/>
              <a:t>dtd</a:t>
            </a:r>
            <a:r>
              <a:rPr lang="en-IN" sz="2400" b="1" dirty="0"/>
              <a:t> 23-12-2019</a:t>
            </a:r>
          </a:p>
          <a:p>
            <a:pPr marL="0" indent="0">
              <a:buNone/>
            </a:pPr>
            <a:endParaRPr lang="en-IN" dirty="0"/>
          </a:p>
          <a:p>
            <a:r>
              <a:rPr lang="en-IN" sz="2000" dirty="0"/>
              <a:t>DIN is mandatory for all the communications with the taxpayers, including e-mail communication.</a:t>
            </a:r>
          </a:p>
          <a:p>
            <a:r>
              <a:rPr lang="en-IN" sz="2000" dirty="0"/>
              <a:t>Any communication made without DIN shall be invalid </a:t>
            </a:r>
          </a:p>
          <a:p>
            <a:r>
              <a:rPr lang="en-IN" sz="2000" dirty="0"/>
              <a:t>In certain exceptional cases, the notices/letters can be issued without quoting DIN </a:t>
            </a:r>
          </a:p>
          <a:p>
            <a:r>
              <a:rPr lang="en-IN" sz="2000" dirty="0"/>
              <a:t>Can be verified at www.cbic.gov.in </a:t>
            </a:r>
          </a:p>
          <a:p>
            <a:r>
              <a:rPr lang="en-IN" sz="2000" dirty="0"/>
              <a:t>Notice shall be issued within the time limits prescribed in Sec 73/74/76 </a:t>
            </a:r>
          </a:p>
        </p:txBody>
      </p:sp>
    </p:spTree>
    <p:extLst>
      <p:ext uri="{BB962C8B-B14F-4D97-AF65-F5344CB8AC3E}">
        <p14:creationId xmlns:p14="http://schemas.microsoft.com/office/powerpoint/2010/main" val="3833991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B478E3-1BBD-3C50-3587-B454F352D03D}"/>
              </a:ext>
            </a:extLst>
          </p:cNvPr>
          <p:cNvSpPr>
            <a:spLocks noGrp="1"/>
          </p:cNvSpPr>
          <p:nvPr>
            <p:ph type="title"/>
          </p:nvPr>
        </p:nvSpPr>
        <p:spPr/>
        <p:txBody>
          <a:bodyPr>
            <a:normAutofit fontScale="90000"/>
          </a:bodyPr>
          <a:lstStyle/>
          <a:p>
            <a:r>
              <a:rPr lang="en-US" dirty="0"/>
              <a:t>Rule 88C </a:t>
            </a:r>
            <a:r>
              <a:rPr lang="en-IN" b="0" i="0" dirty="0">
                <a:solidFill>
                  <a:srgbClr val="000000"/>
                </a:solidFill>
                <a:effectLst/>
                <a:latin typeface="-apple-system"/>
              </a:rPr>
              <a:t> Manner of dealing with difference in liability reported in statement of outward supplies &amp; reported in return</a:t>
            </a:r>
            <a:endParaRPr lang="en-IN" dirty="0"/>
          </a:p>
        </p:txBody>
      </p:sp>
      <p:sp>
        <p:nvSpPr>
          <p:cNvPr id="3" name="Content Placeholder 2">
            <a:extLst>
              <a:ext uri="{FF2B5EF4-FFF2-40B4-BE49-F238E27FC236}">
                <a16:creationId xmlns:a16="http://schemas.microsoft.com/office/drawing/2014/main" xmlns="" id="{77F76E2D-119F-48D4-96D2-FD620CB67C8B}"/>
              </a:ext>
            </a:extLst>
          </p:cNvPr>
          <p:cNvSpPr>
            <a:spLocks noGrp="1"/>
          </p:cNvSpPr>
          <p:nvPr>
            <p:ph idx="1"/>
          </p:nvPr>
        </p:nvSpPr>
        <p:spPr>
          <a:xfrm>
            <a:off x="677334" y="2651477"/>
            <a:ext cx="8596668" cy="4278712"/>
          </a:xfrm>
        </p:spPr>
        <p:txBody>
          <a:bodyPr/>
          <a:lstStyle/>
          <a:p>
            <a:pPr marL="0" indent="0">
              <a:buNone/>
            </a:pPr>
            <a:r>
              <a:rPr lang="en-IN" sz="2200" dirty="0">
                <a:solidFill>
                  <a:srgbClr val="000000"/>
                </a:solidFill>
                <a:latin typeface="+mj-lt"/>
                <a:cs typeface="Times New Roman" panose="02020603050405020304" pitchFamily="18" charset="0"/>
              </a:rPr>
              <a:t>T</a:t>
            </a:r>
            <a:r>
              <a:rPr lang="en-IN" sz="2200" b="0" i="0" dirty="0">
                <a:solidFill>
                  <a:srgbClr val="000000"/>
                </a:solidFill>
                <a:effectLst/>
                <a:latin typeface="+mj-lt"/>
                <a:cs typeface="Times New Roman" panose="02020603050405020304" pitchFamily="18" charset="0"/>
              </a:rPr>
              <a:t>ax payable </a:t>
            </a:r>
            <a:r>
              <a:rPr lang="en-IN" sz="2200" dirty="0">
                <a:solidFill>
                  <a:srgbClr val="000000"/>
                </a:solidFill>
                <a:latin typeface="+mj-lt"/>
                <a:cs typeface="Times New Roman" panose="02020603050405020304" pitchFamily="18" charset="0"/>
              </a:rPr>
              <a:t>as per </a:t>
            </a:r>
            <a:r>
              <a:rPr lang="en-IN" sz="2200" b="0" i="0" dirty="0">
                <a:solidFill>
                  <a:srgbClr val="000000"/>
                </a:solidFill>
                <a:effectLst/>
                <a:latin typeface="+mj-lt"/>
                <a:cs typeface="Times New Roman" panose="02020603050405020304" pitchFamily="18" charset="0"/>
              </a:rPr>
              <a:t>outward supplies furnished  in FORM GSTR-1 / using the IFF exceeds the amount of tax payable in the return for that period in FORM GSTR-3B, by such amount &amp; such percentage, as  recommended by the Council, the said registered person shall be intimated of such difference in </a:t>
            </a:r>
            <a:r>
              <a:rPr lang="en-IN" sz="2200" b="1" i="0" dirty="0">
                <a:solidFill>
                  <a:srgbClr val="000000"/>
                </a:solidFill>
                <a:effectLst/>
                <a:latin typeface="+mj-lt"/>
                <a:cs typeface="Times New Roman" panose="02020603050405020304" pitchFamily="18" charset="0"/>
              </a:rPr>
              <a:t>Part A of FORM GST DRC-01B</a:t>
            </a:r>
            <a:r>
              <a:rPr lang="en-IN" sz="2200" b="0" i="0" dirty="0">
                <a:solidFill>
                  <a:srgbClr val="000000"/>
                </a:solidFill>
                <a:effectLst/>
                <a:latin typeface="+mj-lt"/>
                <a:cs typeface="Times New Roman" panose="02020603050405020304" pitchFamily="18" charset="0"/>
              </a:rPr>
              <a:t>, electronically on the common portal, &amp; a copy of such intimation    sent to his e-mail address.</a:t>
            </a:r>
            <a:r>
              <a:rPr lang="en-IN" sz="2000" dirty="0"/>
              <a:t/>
            </a:r>
            <a:br>
              <a:rPr lang="en-IN" sz="2000" dirty="0"/>
            </a:br>
            <a:r>
              <a:rPr lang="en-IN" dirty="0"/>
              <a:t/>
            </a:r>
            <a:br>
              <a:rPr lang="en-IN" dirty="0"/>
            </a:br>
            <a:endParaRPr lang="en-IN" dirty="0"/>
          </a:p>
        </p:txBody>
      </p:sp>
    </p:spTree>
    <p:extLst>
      <p:ext uri="{BB962C8B-B14F-4D97-AF65-F5344CB8AC3E}">
        <p14:creationId xmlns:p14="http://schemas.microsoft.com/office/powerpoint/2010/main" val="2069920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4BACC3-6439-EB6A-B8E2-E0DF8354E832}"/>
              </a:ext>
            </a:extLst>
          </p:cNvPr>
          <p:cNvSpPr>
            <a:spLocks noGrp="1"/>
          </p:cNvSpPr>
          <p:nvPr>
            <p:ph type="title"/>
          </p:nvPr>
        </p:nvSpPr>
        <p:spPr/>
        <p:txBody>
          <a:bodyPr/>
          <a:lstStyle/>
          <a:p>
            <a:r>
              <a:rPr lang="en-US" dirty="0" err="1"/>
              <a:t>Contd</a:t>
            </a:r>
            <a:r>
              <a:rPr lang="en-US" dirty="0"/>
              <a:t>..Rule 88C</a:t>
            </a:r>
            <a:endParaRPr lang="en-IN" dirty="0"/>
          </a:p>
        </p:txBody>
      </p:sp>
      <p:sp>
        <p:nvSpPr>
          <p:cNvPr id="3" name="Content Placeholder 2">
            <a:extLst>
              <a:ext uri="{FF2B5EF4-FFF2-40B4-BE49-F238E27FC236}">
                <a16:creationId xmlns:a16="http://schemas.microsoft.com/office/drawing/2014/main" xmlns="" id="{B382478A-831D-6F09-511F-0D2D5A50B3BB}"/>
              </a:ext>
            </a:extLst>
          </p:cNvPr>
          <p:cNvSpPr>
            <a:spLocks noGrp="1"/>
          </p:cNvSpPr>
          <p:nvPr>
            <p:ph idx="1"/>
          </p:nvPr>
        </p:nvSpPr>
        <p:spPr>
          <a:xfrm>
            <a:off x="677334" y="1463041"/>
            <a:ext cx="8596668" cy="4578322"/>
          </a:xfrm>
        </p:spPr>
        <p:txBody>
          <a:bodyPr>
            <a:normAutofit/>
          </a:bodyPr>
          <a:lstStyle/>
          <a:p>
            <a:r>
              <a:rPr lang="en-IN" dirty="0">
                <a:solidFill>
                  <a:srgbClr val="000000"/>
                </a:solidFill>
                <a:latin typeface="+mj-lt"/>
              </a:rPr>
              <a:t>R</a:t>
            </a:r>
            <a:r>
              <a:rPr lang="en-IN" b="0" i="0" dirty="0">
                <a:solidFill>
                  <a:srgbClr val="000000"/>
                </a:solidFill>
                <a:effectLst/>
                <a:latin typeface="+mj-lt"/>
              </a:rPr>
              <a:t>egistered person either- </a:t>
            </a:r>
          </a:p>
          <a:p>
            <a:pPr lvl="1"/>
            <a:r>
              <a:rPr lang="en-IN" sz="1800" b="0" i="0" dirty="0">
                <a:solidFill>
                  <a:srgbClr val="000000"/>
                </a:solidFill>
                <a:effectLst/>
                <a:latin typeface="+mj-lt"/>
              </a:rPr>
              <a:t>(a) pay the amount of  differential tax liability, as specified in Part A of FORM GST DRC-01B, fully or partially, along with interest u/s 50, through FORM GST DRC-03 &amp; furnish the details in Part B of FORM GST DRC-01B electronically on the common portal; or </a:t>
            </a:r>
          </a:p>
          <a:p>
            <a:pPr lvl="1"/>
            <a:r>
              <a:rPr lang="en-IN" sz="1800" b="0" i="0" dirty="0">
                <a:solidFill>
                  <a:srgbClr val="000000"/>
                </a:solidFill>
                <a:effectLst/>
                <a:latin typeface="+mj-lt"/>
              </a:rPr>
              <a:t>(b) furnish a reply electronically on the common portal, incorporating reasons in respect of that part of the differential tax liability that has remained unpaid,  in Part B of FORM GST DRC-01B</a:t>
            </a:r>
            <a:r>
              <a:rPr lang="en-IN" sz="1800" dirty="0">
                <a:latin typeface="+mj-lt"/>
              </a:rPr>
              <a:t/>
            </a:r>
            <a:br>
              <a:rPr lang="en-IN" sz="1800" dirty="0">
                <a:latin typeface="+mj-lt"/>
              </a:rPr>
            </a:br>
            <a:endParaRPr lang="en-IN" sz="1800" dirty="0">
              <a:latin typeface="+mj-lt"/>
            </a:endParaRPr>
          </a:p>
          <a:p>
            <a:pPr marL="457200" lvl="1" indent="0">
              <a:buNone/>
            </a:pPr>
            <a:r>
              <a:rPr lang="en-IN" sz="1800" b="0" i="0" dirty="0">
                <a:solidFill>
                  <a:srgbClr val="000000"/>
                </a:solidFill>
                <a:effectLst/>
                <a:latin typeface="+mj-lt"/>
              </a:rPr>
              <a:t>Where any amount (1) remains unpaid within the period specified &amp; where no explanation/ reason furnished by the registered person in default/ where the explanation / reason furnished by such person not found to be acceptable by the proper officer, the said amount shall be recoverable </a:t>
            </a:r>
            <a:r>
              <a:rPr lang="en-IN" sz="1800" dirty="0">
                <a:solidFill>
                  <a:srgbClr val="000000"/>
                </a:solidFill>
                <a:latin typeface="+mj-lt"/>
              </a:rPr>
              <a:t>as per </a:t>
            </a:r>
            <a:r>
              <a:rPr lang="en-IN" sz="1800" b="0" i="0" dirty="0">
                <a:solidFill>
                  <a:srgbClr val="000000"/>
                </a:solidFill>
                <a:effectLst/>
                <a:latin typeface="+mj-lt"/>
              </a:rPr>
              <a:t>section 79.</a:t>
            </a:r>
            <a:r>
              <a:rPr lang="en-IN" dirty="0">
                <a:latin typeface="+mj-lt"/>
              </a:rPr>
              <a:t/>
            </a:r>
            <a:br>
              <a:rPr lang="en-IN" dirty="0">
                <a:latin typeface="+mj-lt"/>
              </a:rPr>
            </a:br>
            <a:endParaRPr lang="en-IN" dirty="0">
              <a:latin typeface="+mj-lt"/>
            </a:endParaRPr>
          </a:p>
        </p:txBody>
      </p:sp>
    </p:spTree>
    <p:extLst>
      <p:ext uri="{BB962C8B-B14F-4D97-AF65-F5344CB8AC3E}">
        <p14:creationId xmlns:p14="http://schemas.microsoft.com/office/powerpoint/2010/main" val="4050652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AC11AB76-85F0-3D3A-70B6-D8C6189FD9BB}"/>
              </a:ext>
            </a:extLst>
          </p:cNvPr>
          <p:cNvGraphicFramePr>
            <a:graphicFrameLocks noGrp="1"/>
          </p:cNvGraphicFramePr>
          <p:nvPr>
            <p:ph idx="1"/>
            <p:extLst>
              <p:ext uri="{D42A27DB-BD31-4B8C-83A1-F6EECF244321}">
                <p14:modId xmlns:p14="http://schemas.microsoft.com/office/powerpoint/2010/main" val="3465934481"/>
              </p:ext>
            </p:extLst>
          </p:nvPr>
        </p:nvGraphicFramePr>
        <p:xfrm>
          <a:off x="423512" y="1222408"/>
          <a:ext cx="11367435" cy="5313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xmlns="" id="{7CBBE1DD-56B7-4317-030D-BD7A5FE5EE2D}"/>
              </a:ext>
            </a:extLst>
          </p:cNvPr>
          <p:cNvSpPr txBox="1"/>
          <p:nvPr/>
        </p:nvSpPr>
        <p:spPr>
          <a:xfrm>
            <a:off x="1232032" y="322447"/>
            <a:ext cx="5496027" cy="461665"/>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n-US" sz="2400" b="1" dirty="0">
                <a:ln/>
                <a:solidFill>
                  <a:schemeClr val="accent3"/>
                </a:solidFill>
              </a:rPr>
              <a:t>CIRCULAR NO. 183/15/2022-GST</a:t>
            </a:r>
            <a:endParaRPr lang="en-IN" sz="2400" b="1" dirty="0">
              <a:ln/>
              <a:solidFill>
                <a:schemeClr val="accent3"/>
              </a:solidFill>
            </a:endParaRPr>
          </a:p>
        </p:txBody>
      </p:sp>
    </p:spTree>
    <p:extLst>
      <p:ext uri="{BB962C8B-B14F-4D97-AF65-F5344CB8AC3E}">
        <p14:creationId xmlns:p14="http://schemas.microsoft.com/office/powerpoint/2010/main" val="466818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54D11F-830B-03AF-3E1C-86B9296B8B76}"/>
              </a:ext>
            </a:extLst>
          </p:cNvPr>
          <p:cNvSpPr>
            <a:spLocks noGrp="1"/>
          </p:cNvSpPr>
          <p:nvPr>
            <p:ph type="title"/>
          </p:nvPr>
        </p:nvSpPr>
        <p:spPr>
          <a:xfrm>
            <a:off x="462814" y="2559685"/>
            <a:ext cx="10515600" cy="2686083"/>
          </a:xfrm>
        </p:spPr>
        <p:txBody>
          <a:bodyPr>
            <a:normAutofit/>
          </a:bodyPr>
          <a:lstStyle/>
          <a:p>
            <a:pPr algn="ctr"/>
            <a:r>
              <a:rPr lang="en-US"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THANK YOU !!</a:t>
            </a:r>
            <a:endParaRPr lang="en-IN"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4238242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E01D828-7DF5-51E8-EE08-07051C66785D}"/>
              </a:ext>
            </a:extLst>
          </p:cNvPr>
          <p:cNvSpPr>
            <a:spLocks noGrp="1"/>
          </p:cNvSpPr>
          <p:nvPr>
            <p:ph idx="1"/>
          </p:nvPr>
        </p:nvSpPr>
        <p:spPr>
          <a:xfrm>
            <a:off x="658083" y="613610"/>
            <a:ext cx="9188561" cy="5950819"/>
          </a:xfrm>
        </p:spPr>
        <p:txBody>
          <a:bodyPr>
            <a:normAutofit lnSpcReduction="10000"/>
          </a:bodyPr>
          <a:lstStyle/>
          <a:p>
            <a:pPr>
              <a:lnSpc>
                <a:spcPct val="150000"/>
              </a:lnSpc>
            </a:pPr>
            <a:r>
              <a:rPr lang="en-IN" sz="2000" dirty="0"/>
              <a:t>As per the Cambridge English Dictionary, </a:t>
            </a:r>
            <a:r>
              <a:rPr lang="en-IN" sz="2000" b="1" dirty="0"/>
              <a:t>“Notice”</a:t>
            </a:r>
            <a:r>
              <a:rPr lang="en-IN" sz="2000" dirty="0"/>
              <a:t> means </a:t>
            </a:r>
          </a:p>
          <a:p>
            <a:pPr marL="0" indent="0">
              <a:lnSpc>
                <a:spcPct val="150000"/>
              </a:lnSpc>
              <a:buNone/>
            </a:pPr>
            <a:r>
              <a:rPr lang="en-IN" sz="2000" dirty="0"/>
              <a:t>	- ‘to see or become conscious of something’</a:t>
            </a:r>
          </a:p>
          <a:p>
            <a:pPr marL="0" indent="0">
              <a:lnSpc>
                <a:spcPct val="150000"/>
              </a:lnSpc>
              <a:buNone/>
            </a:pPr>
            <a:r>
              <a:rPr lang="en-IN" sz="2000" dirty="0"/>
              <a:t>	- ‘to bring someone to the attention of’</a:t>
            </a:r>
          </a:p>
          <a:p>
            <a:pPr marL="0" indent="0">
              <a:lnSpc>
                <a:spcPct val="150000"/>
              </a:lnSpc>
              <a:buNone/>
            </a:pPr>
            <a:r>
              <a:rPr lang="en-IN" sz="2000" dirty="0"/>
              <a:t>	- ‘information or a warning given about something that is going to 		   happen in near future’. </a:t>
            </a:r>
          </a:p>
          <a:p>
            <a:pPr>
              <a:lnSpc>
                <a:spcPct val="150000"/>
              </a:lnSpc>
            </a:pPr>
            <a:r>
              <a:rPr lang="en-IN" sz="2000" dirty="0"/>
              <a:t>Notices under GST are  communications by the GST Authorities. </a:t>
            </a:r>
          </a:p>
          <a:p>
            <a:pPr>
              <a:lnSpc>
                <a:spcPct val="150000"/>
              </a:lnSpc>
            </a:pPr>
            <a:r>
              <a:rPr lang="en-IN" sz="2000" dirty="0"/>
              <a:t>GST notices sent as a word of caution for any defaults noticed by authorities for GST Compliance/to collect more info from taxpayers. GST notices are called by different names such as SCN / Scrutiny Notice/ Demand notice. </a:t>
            </a:r>
          </a:p>
          <a:p>
            <a:pPr>
              <a:lnSpc>
                <a:spcPct val="150000"/>
              </a:lnSpc>
            </a:pPr>
            <a:r>
              <a:rPr lang="en-IN" sz="2000" dirty="0"/>
              <a:t>Purpose of notice/ intensity of default committed /action required from taxpayer determine what a GST notice will be called.</a:t>
            </a:r>
          </a:p>
        </p:txBody>
      </p:sp>
    </p:spTree>
    <p:extLst>
      <p:ext uri="{BB962C8B-B14F-4D97-AF65-F5344CB8AC3E}">
        <p14:creationId xmlns:p14="http://schemas.microsoft.com/office/powerpoint/2010/main" val="2525445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54D11F-830B-03AF-3E1C-86B9296B8B76}"/>
              </a:ext>
            </a:extLst>
          </p:cNvPr>
          <p:cNvSpPr>
            <a:spLocks noGrp="1"/>
          </p:cNvSpPr>
          <p:nvPr>
            <p:ph type="title"/>
          </p:nvPr>
        </p:nvSpPr>
        <p:spPr>
          <a:xfrm>
            <a:off x="462814" y="2559685"/>
            <a:ext cx="10515600" cy="2686083"/>
          </a:xfrm>
        </p:spPr>
        <p:txBody>
          <a:bodyPr>
            <a:normAutofit/>
          </a:bodyPr>
          <a:lstStyle/>
          <a:p>
            <a:pPr algn="ctr"/>
            <a:r>
              <a:rPr lang="en-US"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REASONS FOR </a:t>
            </a:r>
            <a:br>
              <a:rPr lang="en-US"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US"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NOTICES</a:t>
            </a:r>
            <a:endParaRPr lang="en-IN"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3646222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37E9284D-ADD0-70A8-42FC-3B64F14329EE}"/>
              </a:ext>
            </a:extLst>
          </p:cNvPr>
          <p:cNvGraphicFramePr>
            <a:graphicFrameLocks noGrp="1"/>
          </p:cNvGraphicFramePr>
          <p:nvPr>
            <p:ph idx="1"/>
            <p:extLst>
              <p:ext uri="{D42A27DB-BD31-4B8C-83A1-F6EECF244321}">
                <p14:modId xmlns:p14="http://schemas.microsoft.com/office/powerpoint/2010/main" val="1500351337"/>
              </p:ext>
            </p:extLst>
          </p:nvPr>
        </p:nvGraphicFramePr>
        <p:xfrm>
          <a:off x="838200" y="279133"/>
          <a:ext cx="10515600" cy="5897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5391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37E9284D-ADD0-70A8-42FC-3B64F14329EE}"/>
              </a:ext>
            </a:extLst>
          </p:cNvPr>
          <p:cNvGraphicFramePr>
            <a:graphicFrameLocks noGrp="1"/>
          </p:cNvGraphicFramePr>
          <p:nvPr>
            <p:ph idx="1"/>
            <p:extLst>
              <p:ext uri="{D42A27DB-BD31-4B8C-83A1-F6EECF244321}">
                <p14:modId xmlns:p14="http://schemas.microsoft.com/office/powerpoint/2010/main" val="3430321695"/>
              </p:ext>
            </p:extLst>
          </p:nvPr>
        </p:nvGraphicFramePr>
        <p:xfrm>
          <a:off x="336884" y="375385"/>
          <a:ext cx="11473314" cy="5801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5515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37E9284D-ADD0-70A8-42FC-3B64F14329EE}"/>
              </a:ext>
            </a:extLst>
          </p:cNvPr>
          <p:cNvGraphicFramePr>
            <a:graphicFrameLocks noGrp="1"/>
          </p:cNvGraphicFramePr>
          <p:nvPr>
            <p:ph idx="1"/>
            <p:extLst>
              <p:ext uri="{D42A27DB-BD31-4B8C-83A1-F6EECF244321}">
                <p14:modId xmlns:p14="http://schemas.microsoft.com/office/powerpoint/2010/main" val="2085713263"/>
              </p:ext>
            </p:extLst>
          </p:nvPr>
        </p:nvGraphicFramePr>
        <p:xfrm>
          <a:off x="838200" y="279133"/>
          <a:ext cx="10515600" cy="5897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8076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54D11F-830B-03AF-3E1C-86B9296B8B76}"/>
              </a:ext>
            </a:extLst>
          </p:cNvPr>
          <p:cNvSpPr>
            <a:spLocks noGrp="1"/>
          </p:cNvSpPr>
          <p:nvPr>
            <p:ph type="title"/>
          </p:nvPr>
        </p:nvSpPr>
        <p:spPr>
          <a:xfrm>
            <a:off x="607193" y="1683786"/>
            <a:ext cx="10515600" cy="2686083"/>
          </a:xfrm>
        </p:spPr>
        <p:txBody>
          <a:bodyPr>
            <a:normAutofit/>
          </a:bodyPr>
          <a:lstStyle/>
          <a:p>
            <a:pPr algn="ctr"/>
            <a:r>
              <a:rPr lang="en-US"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MODE OF </a:t>
            </a:r>
            <a:br>
              <a:rPr lang="en-US"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US"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SENDING NOTICES</a:t>
            </a:r>
            <a:endParaRPr lang="en-IN" sz="8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1095640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xmlns="" id="{A656999F-3E4D-EB4E-FDD3-822B92453DCD}"/>
              </a:ext>
            </a:extLst>
          </p:cNvPr>
          <p:cNvGraphicFramePr>
            <a:graphicFrameLocks noGrp="1"/>
          </p:cNvGraphicFramePr>
          <p:nvPr>
            <p:ph idx="1"/>
            <p:extLst>
              <p:ext uri="{D42A27DB-BD31-4B8C-83A1-F6EECF244321}">
                <p14:modId xmlns:p14="http://schemas.microsoft.com/office/powerpoint/2010/main" val="1217361620"/>
              </p:ext>
            </p:extLst>
          </p:nvPr>
        </p:nvGraphicFramePr>
        <p:xfrm>
          <a:off x="616460" y="317634"/>
          <a:ext cx="10959080" cy="60446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4841739"/>
      </p:ext>
    </p:extLst>
  </p:cSld>
  <p:clrMapOvr>
    <a:masterClrMapping/>
  </p:clrMapOvr>
</p:sld>
</file>

<file path=ppt/theme/theme1.xml><?xml version="1.0" encoding="utf-8"?>
<a:theme xmlns:a="http://schemas.openxmlformats.org/drawingml/2006/main" name="Face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586</TotalTime>
  <Words>1679</Words>
  <Application>Microsoft Office PowerPoint</Application>
  <PresentationFormat>Custom</PresentationFormat>
  <Paragraphs>197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Facet</vt:lpstr>
      <vt:lpstr>PowerPoint Presentation</vt:lpstr>
      <vt:lpstr>WHAT IS NOTICE ?</vt:lpstr>
      <vt:lpstr>PowerPoint Presentation</vt:lpstr>
      <vt:lpstr>REASONS FOR  NOTICES</vt:lpstr>
      <vt:lpstr>PowerPoint Presentation</vt:lpstr>
      <vt:lpstr>PowerPoint Presentation</vt:lpstr>
      <vt:lpstr>PowerPoint Presentation</vt:lpstr>
      <vt:lpstr>MODE OF  SENDING NOTICES</vt:lpstr>
      <vt:lpstr>PowerPoint Presentation</vt:lpstr>
      <vt:lpstr>PowerPoint Presentation</vt:lpstr>
      <vt:lpstr>TYPES OF GST  NOTICES</vt:lpstr>
      <vt:lpstr>PowerPoint Presentation</vt:lpstr>
      <vt:lpstr>PowerPoint Presentation</vt:lpstr>
      <vt:lpstr>PowerPoint Presentation</vt:lpstr>
      <vt:lpstr>PowerPoint Presentation</vt:lpstr>
      <vt:lpstr>PowerPoint Presentation</vt:lpstr>
      <vt:lpstr>IMPORTANT POINTS TO CONSIDER</vt:lpstr>
      <vt:lpstr>POINTS TO CONSIDER WHILE REPLYING</vt:lpstr>
      <vt:lpstr>PowerPoint Presentation</vt:lpstr>
      <vt:lpstr>PowerPoint Presentation</vt:lpstr>
      <vt:lpstr>Rule 88C  Manner of dealing with difference in liability reported in statement of outward supplies &amp; reported in return</vt:lpstr>
      <vt:lpstr>Contd..Rule 88C</vt:lpstr>
      <vt:lpstr>PowerPoint Presentation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Hitarth Gandhi</dc:creator>
  <cp:lastModifiedBy>HP</cp:lastModifiedBy>
  <cp:revision>33</cp:revision>
  <dcterms:created xsi:type="dcterms:W3CDTF">2023-01-07T13:21:48Z</dcterms:created>
  <dcterms:modified xsi:type="dcterms:W3CDTF">2023-05-26T04:08:48Z</dcterms:modified>
</cp:coreProperties>
</file>